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9"/>
  </p:notesMasterIdLst>
  <p:sldIdLst>
    <p:sldId id="331" r:id="rId2"/>
    <p:sldId id="430" r:id="rId3"/>
    <p:sldId id="432" r:id="rId4"/>
    <p:sldId id="426" r:id="rId5"/>
    <p:sldId id="427" r:id="rId6"/>
    <p:sldId id="431" r:id="rId7"/>
    <p:sldId id="380" r:id="rId8"/>
    <p:sldId id="383" r:id="rId9"/>
    <p:sldId id="390" r:id="rId10"/>
    <p:sldId id="389" r:id="rId11"/>
    <p:sldId id="391" r:id="rId12"/>
    <p:sldId id="384" r:id="rId13"/>
    <p:sldId id="392" r:id="rId14"/>
    <p:sldId id="385" r:id="rId15"/>
    <p:sldId id="386" r:id="rId16"/>
    <p:sldId id="387" r:id="rId17"/>
    <p:sldId id="429" r:id="rId18"/>
    <p:sldId id="434" r:id="rId19"/>
    <p:sldId id="433" r:id="rId20"/>
    <p:sldId id="435" r:id="rId21"/>
    <p:sldId id="436" r:id="rId22"/>
    <p:sldId id="437" r:id="rId23"/>
    <p:sldId id="438" r:id="rId24"/>
    <p:sldId id="394" r:id="rId25"/>
    <p:sldId id="395" r:id="rId26"/>
    <p:sldId id="428" r:id="rId27"/>
    <p:sldId id="396" r:id="rId28"/>
    <p:sldId id="398" r:id="rId29"/>
    <p:sldId id="397" r:id="rId30"/>
    <p:sldId id="399" r:id="rId31"/>
    <p:sldId id="439" r:id="rId32"/>
    <p:sldId id="400" r:id="rId33"/>
    <p:sldId id="401" r:id="rId34"/>
    <p:sldId id="402" r:id="rId35"/>
    <p:sldId id="403" r:id="rId36"/>
    <p:sldId id="404" r:id="rId37"/>
    <p:sldId id="405" r:id="rId38"/>
    <p:sldId id="406" r:id="rId39"/>
    <p:sldId id="407" r:id="rId40"/>
    <p:sldId id="408" r:id="rId41"/>
    <p:sldId id="409" r:id="rId42"/>
    <p:sldId id="410" r:id="rId43"/>
    <p:sldId id="425" r:id="rId44"/>
    <p:sldId id="412" r:id="rId45"/>
    <p:sldId id="413" r:id="rId46"/>
    <p:sldId id="411" r:id="rId47"/>
    <p:sldId id="414" r:id="rId48"/>
    <p:sldId id="415" r:id="rId49"/>
    <p:sldId id="416" r:id="rId50"/>
    <p:sldId id="417" r:id="rId51"/>
    <p:sldId id="418" r:id="rId52"/>
    <p:sldId id="419" r:id="rId53"/>
    <p:sldId id="420" r:id="rId54"/>
    <p:sldId id="421" r:id="rId55"/>
    <p:sldId id="422" r:id="rId56"/>
    <p:sldId id="423" r:id="rId57"/>
    <p:sldId id="424"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206" autoAdjust="0"/>
    <p:restoredTop sz="90958" autoAdjust="0"/>
  </p:normalViewPr>
  <p:slideViewPr>
    <p:cSldViewPr>
      <p:cViewPr varScale="1">
        <p:scale>
          <a:sx n="66" d="100"/>
          <a:sy n="66" d="100"/>
        </p:scale>
        <p:origin x="-14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pPr/>
              <a:t>8/6/2023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pPr/>
              <a:t>‹#›</a:t>
            </a:fld>
            <a:endParaRPr lang="en-US"/>
          </a:p>
        </p:txBody>
      </p:sp>
    </p:spTree>
    <p:extLst>
      <p:ext uri="{BB962C8B-B14F-4D97-AF65-F5344CB8AC3E}">
        <p14:creationId xmlns=""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pPr/>
              <a:t>1</a:t>
            </a:fld>
            <a:endParaRPr lang="en-US"/>
          </a:p>
        </p:txBody>
      </p:sp>
    </p:spTree>
    <p:extLst>
      <p:ext uri="{BB962C8B-B14F-4D97-AF65-F5344CB8AC3E}">
        <p14:creationId xmlns="" xmlns:p14="http://schemas.microsoft.com/office/powerpoint/2010/main" val="378991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F3B00-F576-4117-8B03-4C702DD24AFD}"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B274E5-3B18-448F-9C0F-CB15035E6A4E}"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367E9-D9DA-4202-BD87-8AAB0F6C36B1}"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558950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35AA6-E6BE-4AEE-9F4D-F489BD5AAE26}"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7EA88B-970D-4620-9822-F4E0EFFB854A}" type="datetime1">
              <a:rPr lang="en-US" smtClean="0"/>
              <a:pPr/>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8C36D2-627B-42D0-B107-EEC18352D8BB}"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F1901-988E-45C2-B7F3-EEF951A8F8D5}" type="datetime1">
              <a:rPr lang="en-US" smtClean="0"/>
              <a:pPr/>
              <a:t>8/6/2023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C065D-B1F4-4DE3-AEA7-C81F1BEF8DA2}" type="datetime1">
              <a:rPr lang="en-US" smtClean="0"/>
              <a:pPr/>
              <a:t>8/6/2023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63126-E5B6-47AE-9855-3B52AB3C4964}" type="datetime1">
              <a:rPr lang="en-US" smtClean="0"/>
              <a:pPr/>
              <a:t>8/6/2023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9F04008-F1E2-46DE-8415-5E9F892CF766}"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E1D1CE2-E487-4881-A00F-3820D17B6BD9}" type="datetime1">
              <a:rPr lang="en-US" smtClean="0"/>
              <a:pPr/>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8512F9-6730-4DAC-8748-B1C4C20AB504}" type="datetime1">
              <a:rPr lang="en-US" smtClean="0"/>
              <a:pPr/>
              <a:t>8/6/2023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gif"/><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gi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
        <p:nvSpPr>
          <p:cNvPr id="3" name="Slide Number Placeholder 2"/>
          <p:cNvSpPr>
            <a:spLocks noGrp="1"/>
          </p:cNvSpPr>
          <p:nvPr>
            <p:ph type="sldNum" sz="quarter" idx="12"/>
          </p:nvPr>
        </p:nvSpPr>
        <p:spPr/>
        <p:txBody>
          <a:bodyPr/>
          <a:lstStyle/>
          <a:p>
            <a:fld id="{BA2883C6-B966-490D-9F64-E25E724E9C20}" type="slidenum">
              <a:rPr lang="en-US" smtClean="0"/>
              <a:pPr/>
              <a:t>1</a:t>
            </a:fld>
            <a:endParaRPr lang="en-US"/>
          </a:p>
        </p:txBody>
      </p:sp>
    </p:spTree>
    <p:extLst>
      <p:ext uri="{BB962C8B-B14F-4D97-AF65-F5344CB8AC3E}">
        <p14:creationId xmlns=""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7"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88028" y="228600"/>
            <a:ext cx="7112972" cy="3030745"/>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10</a:t>
            </a:fld>
            <a:endParaRPr lang="en-US"/>
          </a:p>
        </p:txBody>
      </p:sp>
    </p:spTree>
    <p:extLst>
      <p:ext uri="{BB962C8B-B14F-4D97-AF65-F5344CB8AC3E}">
        <p14:creationId xmlns="" xmlns:p14="http://schemas.microsoft.com/office/powerpoint/2010/main" val="1493278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6"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3"/>
          <a:srcRect b="8333"/>
          <a:stretch>
            <a:fillRect/>
          </a:stretch>
        </p:blipFill>
        <p:spPr>
          <a:xfrm>
            <a:off x="0" y="304800"/>
            <a:ext cx="8986344" cy="33528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11</a:t>
            </a:fld>
            <a:endParaRPr lang="en-US"/>
          </a:p>
        </p:txBody>
      </p:sp>
    </p:spTree>
    <p:extLst>
      <p:ext uri="{BB962C8B-B14F-4D97-AF65-F5344CB8AC3E}">
        <p14:creationId xmlns="" xmlns:p14="http://schemas.microsoft.com/office/powerpoint/2010/main" val="3689594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12</a:t>
            </a:fld>
            <a:endParaRPr lang="en-US"/>
          </a:p>
        </p:txBody>
      </p:sp>
    </p:spTree>
    <p:extLst>
      <p:ext uri="{BB962C8B-B14F-4D97-AF65-F5344CB8AC3E}">
        <p14:creationId xmlns="" xmlns:p14="http://schemas.microsoft.com/office/powerpoint/2010/main" val="449022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13</a:t>
            </a:fld>
            <a:endParaRPr lang="en-US"/>
          </a:p>
        </p:txBody>
      </p:sp>
    </p:spTree>
    <p:extLst>
      <p:ext uri="{BB962C8B-B14F-4D97-AF65-F5344CB8AC3E}">
        <p14:creationId xmlns="" xmlns:p14="http://schemas.microsoft.com/office/powerpoint/2010/main" val="959853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14</a:t>
            </a:fld>
            <a:endParaRPr lang="en-US"/>
          </a:p>
        </p:txBody>
      </p:sp>
    </p:spTree>
    <p:extLst>
      <p:ext uri="{BB962C8B-B14F-4D97-AF65-F5344CB8AC3E}">
        <p14:creationId xmlns="" xmlns:p14="http://schemas.microsoft.com/office/powerpoint/2010/main" val="1068223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smtClean="0"/>
              <a:t>behavior; </a:t>
            </a:r>
            <a:r>
              <a:rPr lang="en-US" dirty="0"/>
              <a:t>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15</a:t>
            </a:fld>
            <a:endParaRPr lang="en-US"/>
          </a:p>
        </p:txBody>
      </p:sp>
    </p:spTree>
    <p:extLst>
      <p:ext uri="{BB962C8B-B14F-4D97-AF65-F5344CB8AC3E}">
        <p14:creationId xmlns="" xmlns:p14="http://schemas.microsoft.com/office/powerpoint/2010/main" val="3030393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16</a:t>
            </a:fld>
            <a:endParaRPr lang="en-US"/>
          </a:p>
        </p:txBody>
      </p:sp>
    </p:spTree>
    <p:extLst>
      <p:ext uri="{BB962C8B-B14F-4D97-AF65-F5344CB8AC3E}">
        <p14:creationId xmlns="" xmlns:p14="http://schemas.microsoft.com/office/powerpoint/2010/main" val="19361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609600"/>
            <a:ext cx="822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t>
            </a:r>
            <a:r>
              <a:rPr lang="en-US" sz="3300" b="1" kern="0" spc="-65" dirty="0" smtClean="0">
                <a:solidFill>
                  <a:srgbClr val="FF75D3"/>
                </a:solidFill>
                <a:latin typeface="adonis-web" pitchFamily="34" charset="0"/>
                <a:ea typeface="adonis-web" pitchFamily="34" charset="-122"/>
                <a:cs typeface="adonis-web" pitchFamily="34" charset="-120"/>
              </a:rPr>
              <a:t>AI Capabilities</a:t>
            </a:r>
            <a:endParaRPr lang="en-US" sz="3300" dirty="0"/>
          </a:p>
        </p:txBody>
      </p:sp>
      <p:sp>
        <p:nvSpPr>
          <p:cNvPr id="12" name="Rectangle 11"/>
          <p:cNvSpPr/>
          <p:nvPr/>
        </p:nvSpPr>
        <p:spPr>
          <a:xfrm>
            <a:off x="0" y="1371600"/>
            <a:ext cx="8229600" cy="5486400"/>
          </a:xfrm>
          <a:prstGeom prst="rect">
            <a:avLst/>
          </a:prstGeom>
          <a:solidFill>
            <a:srgbClr val="002060"/>
          </a:solidFill>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buFont typeface="Wingdings" pitchFamily="2" charset="2"/>
              <a:buChar char="§"/>
            </a:pPr>
            <a:r>
              <a:rPr lang="en-US" sz="2400" dirty="0" smtClean="0">
                <a:solidFill>
                  <a:schemeClr val="bg1"/>
                </a:solidFill>
              </a:rPr>
              <a:t> Linguistic Intelligence</a:t>
            </a:r>
          </a:p>
          <a:p>
            <a:pPr>
              <a:lnSpc>
                <a:spcPct val="200000"/>
              </a:lnSpc>
              <a:buFont typeface="Wingdings" pitchFamily="2" charset="2"/>
              <a:buChar char="§"/>
            </a:pPr>
            <a:r>
              <a:rPr lang="en-US" sz="2400" dirty="0" smtClean="0">
                <a:solidFill>
                  <a:schemeClr val="bg1"/>
                </a:solidFill>
              </a:rPr>
              <a:t> Musical Intelligence</a:t>
            </a:r>
          </a:p>
          <a:p>
            <a:pPr>
              <a:lnSpc>
                <a:spcPct val="200000"/>
              </a:lnSpc>
              <a:buFont typeface="Wingdings" pitchFamily="2" charset="2"/>
              <a:buChar char="§"/>
            </a:pPr>
            <a:r>
              <a:rPr lang="en-US" sz="2400" dirty="0" smtClean="0">
                <a:solidFill>
                  <a:schemeClr val="bg1"/>
                </a:solidFill>
              </a:rPr>
              <a:t> Logical Mathematical Intelligence</a:t>
            </a:r>
          </a:p>
          <a:p>
            <a:pPr>
              <a:lnSpc>
                <a:spcPct val="200000"/>
              </a:lnSpc>
              <a:buFont typeface="Wingdings" pitchFamily="2" charset="2"/>
              <a:buChar char="§"/>
            </a:pPr>
            <a:r>
              <a:rPr lang="en-US" sz="2400" dirty="0" smtClean="0">
                <a:solidFill>
                  <a:schemeClr val="bg1"/>
                </a:solidFill>
              </a:rPr>
              <a:t> Spatial Intelligence</a:t>
            </a:r>
          </a:p>
          <a:p>
            <a:pPr>
              <a:lnSpc>
                <a:spcPct val="200000"/>
              </a:lnSpc>
              <a:buFont typeface="Wingdings" pitchFamily="2" charset="2"/>
              <a:buChar char="§"/>
            </a:pPr>
            <a:r>
              <a:rPr lang="en-US" sz="2400" dirty="0" smtClean="0">
                <a:solidFill>
                  <a:schemeClr val="bg1"/>
                </a:solidFill>
              </a:rPr>
              <a:t> Intra and Interpersonal intelligence</a:t>
            </a:r>
            <a:endParaRPr lang="en-US" sz="2400" dirty="0">
              <a:solidFill>
                <a:schemeClr val="bg1"/>
              </a:solidFill>
            </a:endParaRPr>
          </a:p>
        </p:txBody>
      </p:sp>
      <p:pic>
        <p:nvPicPr>
          <p:cNvPr id="52226" name="Picture 2" descr="https://cdn.dribbble.com/users/1446559/screenshots/5453050/media/ff7fdbdc9b667c74cc57db48bfc2ffc7.gif"/>
          <p:cNvPicPr>
            <a:picLocks noChangeAspect="1" noChangeArrowheads="1" noCrop="1"/>
          </p:cNvPicPr>
          <p:nvPr/>
        </p:nvPicPr>
        <p:blipFill>
          <a:blip r:embed="rId4"/>
          <a:srcRect/>
          <a:stretch>
            <a:fillRect/>
          </a:stretch>
        </p:blipFill>
        <p:spPr bwMode="auto">
          <a:xfrm>
            <a:off x="5257800" y="1371600"/>
            <a:ext cx="3886200" cy="2838450"/>
          </a:xfrm>
          <a:prstGeom prst="rect">
            <a:avLst/>
          </a:prstGeom>
          <a:noFill/>
        </p:spPr>
      </p:pic>
      <p:pic>
        <p:nvPicPr>
          <p:cNvPr id="52228" name="Picture 4" descr="https://images.typeform.com/images/VDFh4Nx9a6gv/image/default"/>
          <p:cNvPicPr>
            <a:picLocks noChangeAspect="1" noChangeArrowheads="1" noCrop="1"/>
          </p:cNvPicPr>
          <p:nvPr/>
        </p:nvPicPr>
        <p:blipFill>
          <a:blip r:embed="rId5"/>
          <a:srcRect/>
          <a:stretch>
            <a:fillRect/>
          </a:stretch>
        </p:blipFill>
        <p:spPr bwMode="auto">
          <a:xfrm>
            <a:off x="5257800" y="4191000"/>
            <a:ext cx="3886200" cy="26289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762000"/>
            <a:ext cx="441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AI</a:t>
            </a:r>
            <a:endParaRPr lang="en-US" sz="3300" dirty="0"/>
          </a:p>
        </p:txBody>
      </p:sp>
      <p:sp>
        <p:nvSpPr>
          <p:cNvPr id="5" name="Text 2"/>
          <p:cNvSpPr/>
          <p:nvPr/>
        </p:nvSpPr>
        <p:spPr>
          <a:xfrm>
            <a:off x="304801" y="1905000"/>
            <a:ext cx="27432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Cognitive Computing</a:t>
            </a:r>
          </a:p>
        </p:txBody>
      </p:sp>
      <p:sp>
        <p:nvSpPr>
          <p:cNvPr id="6" name="Text 3"/>
          <p:cNvSpPr/>
          <p:nvPr/>
        </p:nvSpPr>
        <p:spPr>
          <a:xfrm>
            <a:off x="324668" y="2788524"/>
            <a:ext cx="2723332" cy="3536076"/>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Cognitive Computing function very similarly to the workings of the human brain.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 </a:t>
            </a:r>
            <a:r>
              <a:rPr lang="en-US" sz="1400" kern="0" spc="-26" dirty="0">
                <a:solidFill>
                  <a:srgbClr val="272525"/>
                </a:solidFill>
                <a:latin typeface="Source Sans Pro" pitchFamily="34" charset="0"/>
                <a:ea typeface="Source Sans Pro" pitchFamily="34" charset="-122"/>
                <a:cs typeface="Source Sans Pro" pitchFamily="34" charset="-120"/>
              </a:rPr>
              <a:t>uses computerized models to answer complex problems and requires a neuromorphic and Von Neumann model of computing</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dirty="0" smtClean="0"/>
              <a:t>Ex: Amazon </a:t>
            </a:r>
            <a:r>
              <a:rPr lang="en-US" sz="1400" dirty="0" err="1" smtClean="0"/>
              <a:t>Alexa</a:t>
            </a:r>
            <a:r>
              <a:rPr lang="en-US" sz="1400" dirty="0" smtClean="0"/>
              <a:t> and Apple </a:t>
            </a:r>
            <a:r>
              <a:rPr lang="en-US" sz="1400" dirty="0" err="1" smtClean="0"/>
              <a:t>Siri</a:t>
            </a:r>
            <a:r>
              <a:rPr lang="en-US" sz="1400" dirty="0" smtClean="0"/>
              <a:t>, and driverless cars.</a:t>
            </a:r>
            <a:endParaRPr lang="en-US" sz="1400" dirty="0"/>
          </a:p>
        </p:txBody>
      </p:sp>
      <p:sp>
        <p:nvSpPr>
          <p:cNvPr id="7" name="Text 4"/>
          <p:cNvSpPr/>
          <p:nvPr/>
        </p:nvSpPr>
        <p:spPr>
          <a:xfrm>
            <a:off x="3276600" y="1905000"/>
            <a:ext cx="2514600" cy="761518"/>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Natural Language </a:t>
            </a:r>
            <a:endParaRPr lang="en-US" sz="2000" b="1" kern="0" spc="-39" dirty="0" smtClean="0">
              <a:solidFill>
                <a:srgbClr val="FF75D3"/>
              </a:solidFill>
              <a:latin typeface="adonis-web" pitchFamily="34" charset="0"/>
              <a:ea typeface="adonis-web" pitchFamily="34" charset="-122"/>
              <a:cs typeface="adonis-web" pitchFamily="34" charset="-120"/>
            </a:endParaRPr>
          </a:p>
          <a:p>
            <a:pPr algn="ct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Processing</a:t>
            </a:r>
            <a:endParaRPr lang="en-US" sz="2000" b="1" kern="0" spc="-39" dirty="0">
              <a:solidFill>
                <a:srgbClr val="FF75D3"/>
              </a:solidFill>
              <a:latin typeface="adonis-web" pitchFamily="34" charset="0"/>
              <a:ea typeface="adonis-web" pitchFamily="34" charset="-122"/>
              <a:cs typeface="adonis-web" pitchFamily="34" charset="-120"/>
            </a:endParaRPr>
          </a:p>
        </p:txBody>
      </p:sp>
      <p:sp>
        <p:nvSpPr>
          <p:cNvPr id="8" name="Text 5"/>
          <p:cNvSpPr/>
          <p:nvPr/>
        </p:nvSpPr>
        <p:spPr>
          <a:xfrm>
            <a:off x="3276600" y="2814460"/>
            <a:ext cx="2519139" cy="3510140"/>
          </a:xfrm>
          <a:prstGeom prst="rect">
            <a:avLst/>
          </a:prstGeom>
          <a:ln/>
        </p:spPr>
        <p:style>
          <a:lnRef idx="2">
            <a:schemeClr val="accent1"/>
          </a:lnRef>
          <a:fillRef idx="1">
            <a:schemeClr val="lt1"/>
          </a:fillRef>
          <a:effectRef idx="0">
            <a:schemeClr val="accent1"/>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Natural Language Processing is used to help computers understand human language.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ideal for processing unstructured data such as human languages, texts, and voices</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Ex: virtual assistants and </a:t>
            </a:r>
            <a:r>
              <a:rPr lang="en-US" sz="1400" kern="0" spc="-26" dirty="0" err="1" smtClean="0">
                <a:solidFill>
                  <a:srgbClr val="272525"/>
                </a:solidFill>
                <a:latin typeface="Source Sans Pro" pitchFamily="34" charset="0"/>
                <a:ea typeface="Source Sans Pro" pitchFamily="34" charset="-122"/>
                <a:cs typeface="Source Sans Pro" pitchFamily="34" charset="-120"/>
              </a:rPr>
              <a:t>chatbots</a:t>
            </a:r>
            <a:r>
              <a:rPr lang="en-US" sz="1400" kern="0" spc="-26" dirty="0" smtClean="0">
                <a:solidFill>
                  <a:srgbClr val="272525"/>
                </a:solidFill>
                <a:latin typeface="Source Sans Pro" pitchFamily="34" charset="0"/>
                <a:ea typeface="Source Sans Pro" pitchFamily="34" charset="-122"/>
                <a:cs typeface="Source Sans Pro" pitchFamily="34" charset="-120"/>
              </a:rPr>
              <a:t> to understand user queries and respond</a:t>
            </a:r>
            <a:endParaRPr lang="en-US" sz="1400" kern="0" spc="-26" dirty="0">
              <a:solidFill>
                <a:srgbClr val="272525"/>
              </a:solidFill>
              <a:latin typeface="Source Sans Pro" pitchFamily="34" charset="0"/>
              <a:ea typeface="Source Sans Pro" pitchFamily="34" charset="-122"/>
              <a:cs typeface="Source Sans Pro" pitchFamily="34" charset="-120"/>
            </a:endParaRPr>
          </a:p>
        </p:txBody>
      </p:sp>
      <p:sp>
        <p:nvSpPr>
          <p:cNvPr id="9" name="Text 6"/>
          <p:cNvSpPr/>
          <p:nvPr/>
        </p:nvSpPr>
        <p:spPr>
          <a:xfrm>
            <a:off x="6019800" y="1905000"/>
            <a:ext cx="28956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Computer Vision</a:t>
            </a:r>
          </a:p>
        </p:txBody>
      </p:sp>
      <p:sp>
        <p:nvSpPr>
          <p:cNvPr id="10" name="Text 7"/>
          <p:cNvSpPr/>
          <p:nvPr/>
        </p:nvSpPr>
        <p:spPr>
          <a:xfrm>
            <a:off x="5943600" y="2788525"/>
            <a:ext cx="2971800" cy="3840875"/>
          </a:xfrm>
          <a:prstGeom prst="rect">
            <a:avLst/>
          </a:prstGeom>
          <a:ln/>
        </p:spPr>
        <p:style>
          <a:lnRef idx="2">
            <a:schemeClr val="accent2"/>
          </a:lnRef>
          <a:fillRef idx="1">
            <a:schemeClr val="lt1"/>
          </a:fillRef>
          <a:effectRef idx="0">
            <a:schemeClr val="accent2"/>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Computer Vision is integral in recognizing photographs' key aspects, such as object detection, recognition, classification, and segmentation.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useful in smartphones, medical imaging, insurance, optical character recognition, 3D model building, and merging CGI with live actors in </a:t>
            </a:r>
            <a:r>
              <a:rPr lang="en-US" sz="1400" kern="0" spc="-26" dirty="0" smtClean="0">
                <a:solidFill>
                  <a:srgbClr val="272525"/>
                </a:solidFill>
                <a:latin typeface="Source Sans Pro" pitchFamily="34" charset="0"/>
                <a:ea typeface="Source Sans Pro" pitchFamily="34" charset="-122"/>
                <a:cs typeface="Source Sans Pro" pitchFamily="34" charset="-120"/>
              </a:rPr>
              <a:t>movies.</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rPr>
              <a:t>Ex: </a:t>
            </a:r>
            <a:r>
              <a:rPr lang="en-US" sz="1400" dirty="0" smtClean="0">
                <a:solidFill>
                  <a:srgbClr val="202124"/>
                </a:solidFill>
                <a:latin typeface="Google Sans"/>
              </a:rPr>
              <a:t>Self-driving cars.</a:t>
            </a:r>
          </a:p>
          <a:p>
            <a:pPr marL="342900" indent="-342900">
              <a:lnSpc>
                <a:spcPts val="2342"/>
              </a:lnSpc>
              <a:buFont typeface="Wingdings" pitchFamily="2" charset="2"/>
              <a:buChar char="ü"/>
            </a:pPr>
            <a:r>
              <a:rPr lang="en-US" sz="1400" dirty="0" smtClean="0">
                <a:solidFill>
                  <a:srgbClr val="202124"/>
                </a:solidFill>
                <a:latin typeface="Google Sans"/>
              </a:rPr>
              <a:t>Pedestrian detection.</a:t>
            </a:r>
          </a:p>
          <a:p>
            <a:pPr marL="342900" indent="-342900">
              <a:lnSpc>
                <a:spcPts val="2342"/>
              </a:lnSpc>
              <a:buFont typeface="Wingdings" pitchFamily="2" charset="2"/>
              <a:buChar char="ü"/>
            </a:pPr>
            <a:r>
              <a:rPr lang="en-US" sz="1400" dirty="0" smtClean="0">
                <a:solidFill>
                  <a:srgbClr val="202124"/>
                </a:solidFill>
                <a:latin typeface="Google Sans"/>
              </a:rPr>
              <a:t>Parking occupancy detection</a:t>
            </a:r>
          </a:p>
          <a:p>
            <a:pPr marL="342900" indent="-342900">
              <a:lnSpc>
                <a:spcPts val="2342"/>
              </a:lnSpc>
              <a:buFont typeface="Wingdings" pitchFamily="2" charset="2"/>
              <a:buChar char="ü"/>
            </a:pP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Linguistic Intelligence</a:t>
            </a:r>
            <a:endParaRPr lang="en-US" sz="2000" dirty="0"/>
          </a:p>
        </p:txBody>
      </p:sp>
      <p:sp>
        <p:nvSpPr>
          <p:cNvPr id="6" name="Text 3"/>
          <p:cNvSpPr/>
          <p:nvPr/>
        </p:nvSpPr>
        <p:spPr>
          <a:xfrm>
            <a:off x="381000" y="2590800"/>
            <a:ext cx="8534400" cy="42672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Linguistic intelligence refers to the ability to understand, analyze, and use language effectively. </a:t>
            </a:r>
          </a:p>
          <a:p>
            <a:pPr marL="342900" indent="-342900">
              <a:lnSpc>
                <a:spcPct val="150000"/>
              </a:lnSpc>
              <a:buFont typeface="Wingdings" pitchFamily="2" charset="2"/>
              <a:buChar char="ü"/>
            </a:pPr>
            <a:r>
              <a:rPr lang="en-US" dirty="0" smtClean="0"/>
              <a:t>These models can comprehend context, respond to queries, translate languages, and generate coherent and contextually appropriate text. </a:t>
            </a:r>
          </a:p>
          <a:p>
            <a:pPr marL="342900" indent="-342900">
              <a:lnSpc>
                <a:spcPct val="150000"/>
              </a:lnSpc>
              <a:buFont typeface="Wingdings" pitchFamily="2" charset="2"/>
              <a:buChar char="ü"/>
            </a:pPr>
            <a:r>
              <a:rPr lang="en-US" dirty="0" smtClean="0"/>
              <a:t>NLP technology is employed in various applications, such as virtual assistants, </a:t>
            </a:r>
            <a:r>
              <a:rPr lang="en-US" dirty="0" err="1" smtClean="0"/>
              <a:t>chatbots</a:t>
            </a:r>
            <a:r>
              <a:rPr lang="en-US" dirty="0" smtClean="0"/>
              <a:t>, language translation, sentiment analysis, and content generation.</a:t>
            </a:r>
          </a:p>
          <a:p>
            <a:pPr marL="342900" indent="-342900">
              <a:lnSpc>
                <a:spcPct val="150000"/>
              </a:lnSpc>
              <a:buFont typeface="Wingdings" pitchFamily="2" charset="2"/>
              <a:buChar char="ü"/>
            </a:pPr>
            <a:r>
              <a:rPr lang="en-US" dirty="0" smtClean="0"/>
              <a:t>AI-powered language models, like GPT-3 and BERT, demonstrate linguistic intelligence by understanding and generating human language.</a:t>
            </a:r>
          </a:p>
          <a:p>
            <a:pPr marL="342900" indent="-342900">
              <a:lnSpc>
                <a:spcPct val="150000"/>
              </a:lnSpc>
              <a:buFont typeface="Wingdings" pitchFamily="2" charset="2"/>
              <a:buChar char="ü"/>
            </a:pPr>
            <a:endParaRPr lang="en-US" dirty="0"/>
          </a:p>
        </p:txBody>
      </p:sp>
      <p:pic>
        <p:nvPicPr>
          <p:cNvPr id="4098" name="Picture 2" descr="https://news.microsoft.com/wp-content/uploads/prod/sites/43/2019/11/GFX_Undestanding-Human-Speech.gif"/>
          <p:cNvPicPr>
            <a:picLocks noChangeAspect="1" noChangeArrowheads="1" noCrop="1"/>
          </p:cNvPicPr>
          <p:nvPr/>
        </p:nvPicPr>
        <p:blipFill>
          <a:blip r:embed="rId4"/>
          <a:srcRect/>
          <a:stretch>
            <a:fillRect/>
          </a:stretch>
        </p:blipFill>
        <p:spPr bwMode="auto">
          <a:xfrm>
            <a:off x="4648200" y="0"/>
            <a:ext cx="4495800" cy="253263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017591"/>
            <a:ext cx="4108773"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Agenda</a:t>
            </a:r>
            <a:endParaRPr lang="en-US" sz="3300" dirty="0"/>
          </a:p>
        </p:txBody>
      </p:sp>
      <p:sp>
        <p:nvSpPr>
          <p:cNvPr id="5" name="Shape 2"/>
          <p:cNvSpPr/>
          <p:nvPr/>
        </p:nvSpPr>
        <p:spPr>
          <a:xfrm>
            <a:off x="553269" y="2081865"/>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2283375"/>
            <a:ext cx="2266280" cy="307426"/>
          </a:xfrm>
          <a:prstGeom prst="rect">
            <a:avLst/>
          </a:prstGeom>
          <a:noFill/>
          <a:ln/>
        </p:spPr>
        <p:txBody>
          <a:bodyPr wrap="none" lIns="64008" tIns="32004" rIns="64008" bIns="32004" rtlCol="0" anchor="t"/>
          <a:lstStyle/>
          <a:p>
            <a:pPr algn="ctr">
              <a:lnSpc>
                <a:spcPts val="2115"/>
              </a:lnSpc>
            </a:pPr>
            <a:r>
              <a:rPr lang="en-US" b="1" dirty="0" smtClean="0"/>
              <a:t>Basic Concept of</a:t>
            </a:r>
          </a:p>
          <a:p>
            <a:pPr algn="ctr">
              <a:lnSpc>
                <a:spcPts val="2115"/>
              </a:lnSpc>
            </a:pPr>
            <a:r>
              <a:rPr lang="en-US" b="1" dirty="0" smtClean="0"/>
              <a:t> Artificial Intelligence</a:t>
            </a:r>
          </a:p>
          <a:p>
            <a:pPr>
              <a:lnSpc>
                <a:spcPts val="2115"/>
              </a:lnSpc>
            </a:pPr>
            <a:endParaRPr lang="en-US" dirty="0"/>
          </a:p>
        </p:txBody>
      </p:sp>
      <p:sp>
        <p:nvSpPr>
          <p:cNvPr id="7" name="Text 4"/>
          <p:cNvSpPr/>
          <p:nvPr/>
        </p:nvSpPr>
        <p:spPr>
          <a:xfrm>
            <a:off x="771674" y="3072552"/>
            <a:ext cx="2276326" cy="2109048"/>
          </a:xfrm>
          <a:prstGeom prst="rect">
            <a:avLst/>
          </a:prstGeom>
          <a:noFill/>
          <a:ln/>
        </p:spPr>
        <p:txBody>
          <a:bodyPr wrap="square" lIns="64008" tIns="32004" rIns="64008" bIns="32004" rtlCol="0" anchor="t"/>
          <a:lstStyle/>
          <a:p>
            <a:pPr lvl="0">
              <a:buFont typeface="Arial" pitchFamily="34" charset="0"/>
              <a:buChar char="•"/>
            </a:pPr>
            <a:r>
              <a:rPr lang="en-US" sz="1600" dirty="0" smtClean="0"/>
              <a:t>The Necessity of Learning AI</a:t>
            </a:r>
          </a:p>
          <a:p>
            <a:pPr lvl="0">
              <a:buFont typeface="Arial" pitchFamily="34" charset="0"/>
              <a:buChar char="•"/>
            </a:pPr>
            <a:r>
              <a:rPr lang="en-US" sz="1600" dirty="0" smtClean="0"/>
              <a:t>Understanding Intelligence</a:t>
            </a:r>
          </a:p>
          <a:p>
            <a:pPr lvl="0">
              <a:buFont typeface="Arial" pitchFamily="34" charset="0"/>
              <a:buChar char="•"/>
            </a:pPr>
            <a:r>
              <a:rPr lang="en-US" sz="1600" dirty="0" smtClean="0"/>
              <a:t>What is Intelligence?</a:t>
            </a:r>
          </a:p>
          <a:p>
            <a:pPr lvl="0">
              <a:buFont typeface="Arial" pitchFamily="34" charset="0"/>
              <a:buChar char="•"/>
            </a:pPr>
            <a:r>
              <a:rPr lang="en-US" sz="1600" dirty="0" smtClean="0"/>
              <a:t>Types of Intelligence</a:t>
            </a:r>
            <a:endParaRPr lang="en-US" sz="1600" dirty="0"/>
          </a:p>
        </p:txBody>
      </p:sp>
      <p:sp>
        <p:nvSpPr>
          <p:cNvPr id="8" name="Shape 5"/>
          <p:cNvSpPr/>
          <p:nvPr/>
        </p:nvSpPr>
        <p:spPr>
          <a:xfrm>
            <a:off x="3281586" y="2081865"/>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778969" y="2286000"/>
            <a:ext cx="1631231" cy="317333"/>
          </a:xfrm>
          <a:prstGeom prst="rect">
            <a:avLst/>
          </a:prstGeom>
          <a:noFill/>
          <a:ln/>
        </p:spPr>
        <p:txBody>
          <a:bodyPr wrap="none" lIns="64008" tIns="32004" rIns="64008" bIns="32004" rtlCol="0" anchor="t"/>
          <a:lstStyle/>
          <a:p>
            <a:pPr algn="ctr"/>
            <a:r>
              <a:rPr lang="en-US" b="1" dirty="0" smtClean="0"/>
              <a:t>Deep Dive into Machine</a:t>
            </a:r>
          </a:p>
          <a:p>
            <a:pPr algn="ctr"/>
            <a:r>
              <a:rPr lang="en-US" b="1" dirty="0" smtClean="0"/>
              <a:t>Artificial Intelligence</a:t>
            </a:r>
          </a:p>
        </p:txBody>
      </p:sp>
      <p:sp>
        <p:nvSpPr>
          <p:cNvPr id="10" name="Text 7"/>
          <p:cNvSpPr/>
          <p:nvPr/>
        </p:nvSpPr>
        <p:spPr>
          <a:xfrm>
            <a:off x="3433836" y="2949644"/>
            <a:ext cx="2433563" cy="3222556"/>
          </a:xfrm>
          <a:prstGeom prst="rect">
            <a:avLst/>
          </a:prstGeom>
          <a:noFill/>
          <a:ln/>
        </p:spPr>
        <p:txBody>
          <a:bodyPr wrap="square" lIns="64008" tIns="32004" rIns="64008" bIns="32004" rtlCol="0" anchor="t"/>
          <a:lstStyle/>
          <a:p>
            <a:pPr lvl="0">
              <a:buFont typeface="Arial" pitchFamily="34" charset="0"/>
              <a:buChar char="•"/>
            </a:pPr>
            <a:r>
              <a:rPr lang="en-US" sz="1600" dirty="0" smtClean="0"/>
              <a:t>Introduction to Neural Networks</a:t>
            </a:r>
          </a:p>
          <a:p>
            <a:pPr lvl="0">
              <a:buFont typeface="Arial" pitchFamily="34" charset="0"/>
              <a:buChar char="•"/>
            </a:pPr>
            <a:r>
              <a:rPr lang="en-US" sz="1600" dirty="0" smtClean="0"/>
              <a:t>Artificial Neural Network (ANN)</a:t>
            </a:r>
          </a:p>
          <a:p>
            <a:pPr lvl="0">
              <a:buFont typeface="Arial" pitchFamily="34" charset="0"/>
              <a:buChar char="•"/>
            </a:pPr>
            <a:r>
              <a:rPr lang="en-US" sz="1600" dirty="0" smtClean="0"/>
              <a:t>Convolution Neural Network (CNN)</a:t>
            </a:r>
          </a:p>
          <a:p>
            <a:pPr lvl="0">
              <a:buFont typeface="Arial" pitchFamily="34" charset="0"/>
              <a:buChar char="•"/>
            </a:pPr>
            <a:r>
              <a:rPr lang="en-US" sz="1600" dirty="0" smtClean="0"/>
              <a:t>Recurrent Neural Network (RNN)</a:t>
            </a:r>
          </a:p>
          <a:p>
            <a:pPr lvl="0">
              <a:buFont typeface="Arial" pitchFamily="34" charset="0"/>
              <a:buChar char="•"/>
            </a:pPr>
            <a:r>
              <a:rPr lang="en-US" sz="1600" dirty="0" smtClean="0"/>
              <a:t>Deep learning</a:t>
            </a:r>
          </a:p>
          <a:p>
            <a:pPr lvl="0">
              <a:buFont typeface="Arial" pitchFamily="34" charset="0"/>
              <a:buChar char="•"/>
            </a:pPr>
            <a:r>
              <a:rPr lang="en-US" sz="1600" dirty="0" smtClean="0"/>
              <a:t>Cognitive computing</a:t>
            </a:r>
          </a:p>
          <a:p>
            <a:pPr lvl="0">
              <a:buFont typeface="Arial" pitchFamily="34" charset="0"/>
              <a:buChar char="•"/>
            </a:pPr>
            <a:r>
              <a:rPr lang="en-US" sz="1600" dirty="0" smtClean="0"/>
              <a:t>Natural Language processing</a:t>
            </a:r>
          </a:p>
          <a:p>
            <a:pPr>
              <a:buFont typeface="Arial" pitchFamily="34" charset="0"/>
              <a:buChar char="•"/>
            </a:pPr>
            <a:r>
              <a:rPr lang="en-US" sz="1600" dirty="0" smtClean="0"/>
              <a:t>Computer vision</a:t>
            </a:r>
            <a:endParaRPr lang="en-US" sz="1600" dirty="0"/>
          </a:p>
        </p:txBody>
      </p:sp>
      <p:sp>
        <p:nvSpPr>
          <p:cNvPr id="11" name="Shape 8"/>
          <p:cNvSpPr/>
          <p:nvPr/>
        </p:nvSpPr>
        <p:spPr>
          <a:xfrm>
            <a:off x="6009903" y="2081865"/>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477000" y="2273467"/>
            <a:ext cx="1475482" cy="317333"/>
          </a:xfrm>
          <a:prstGeom prst="rect">
            <a:avLst/>
          </a:prstGeom>
          <a:noFill/>
          <a:ln/>
        </p:spPr>
        <p:txBody>
          <a:bodyPr wrap="none" lIns="64008" tIns="32004" rIns="64008" bIns="32004" rtlCol="0" anchor="t"/>
          <a:lstStyle/>
          <a:p>
            <a:pPr algn="ctr"/>
            <a:r>
              <a:rPr lang="en-US" b="1" dirty="0" smtClean="0"/>
              <a:t>Learn the application</a:t>
            </a:r>
          </a:p>
          <a:p>
            <a:pPr algn="ctr"/>
            <a:r>
              <a:rPr lang="en-US" b="1" dirty="0" smtClean="0"/>
              <a:t> of AI in</a:t>
            </a:r>
          </a:p>
        </p:txBody>
      </p:sp>
      <p:sp>
        <p:nvSpPr>
          <p:cNvPr id="13" name="Text 10"/>
          <p:cNvSpPr/>
          <p:nvPr/>
        </p:nvSpPr>
        <p:spPr>
          <a:xfrm>
            <a:off x="6258074" y="2776411"/>
            <a:ext cx="2276326" cy="2812063"/>
          </a:xfrm>
          <a:prstGeom prst="rect">
            <a:avLst/>
          </a:prstGeom>
          <a:noFill/>
          <a:ln/>
        </p:spPr>
        <p:txBody>
          <a:bodyPr wrap="square" lIns="64008" tIns="32004" rIns="64008" bIns="32004" rtlCol="0" anchor="t"/>
          <a:lstStyle/>
          <a:p>
            <a:pPr lvl="0">
              <a:buFont typeface="Arial" pitchFamily="34" charset="0"/>
              <a:buChar char="•"/>
            </a:pPr>
            <a:r>
              <a:rPr lang="en-US" sz="1600" dirty="0" smtClean="0"/>
              <a:t>Healthcare</a:t>
            </a:r>
          </a:p>
          <a:p>
            <a:pPr lvl="0">
              <a:buFont typeface="Arial" pitchFamily="34" charset="0"/>
              <a:buChar char="•"/>
            </a:pPr>
            <a:r>
              <a:rPr lang="en-US" sz="1600" dirty="0" smtClean="0"/>
              <a:t>Government</a:t>
            </a:r>
          </a:p>
          <a:p>
            <a:pPr lvl="0">
              <a:buFont typeface="Arial" pitchFamily="34" charset="0"/>
              <a:buChar char="•"/>
            </a:pPr>
            <a:r>
              <a:rPr lang="en-US" sz="1600" dirty="0" smtClean="0"/>
              <a:t>Manufacturing</a:t>
            </a:r>
          </a:p>
          <a:p>
            <a:pPr lvl="0">
              <a:buFont typeface="Arial" pitchFamily="34" charset="0"/>
              <a:buChar char="•"/>
            </a:pPr>
            <a:r>
              <a:rPr lang="en-US" sz="1600" dirty="0" smtClean="0"/>
              <a:t>Finance</a:t>
            </a:r>
          </a:p>
          <a:p>
            <a:pPr lvl="0">
              <a:buFont typeface="Arial" pitchFamily="34" charset="0"/>
              <a:buChar char="•"/>
            </a:pPr>
            <a:r>
              <a:rPr lang="en-US" sz="1600" dirty="0" smtClean="0"/>
              <a:t>Retail</a:t>
            </a:r>
          </a:p>
          <a:p>
            <a:pPr lvl="0">
              <a:buFont typeface="Arial" pitchFamily="34" charset="0"/>
              <a:buChar char="•"/>
            </a:pPr>
            <a:r>
              <a:rPr lang="en-US" sz="1600" dirty="0" smtClean="0"/>
              <a:t>Social Media</a:t>
            </a:r>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Musical Intelligence</a:t>
            </a:r>
          </a:p>
        </p:txBody>
      </p:sp>
      <p:sp>
        <p:nvSpPr>
          <p:cNvPr id="6" name="Text 3"/>
          <p:cNvSpPr/>
          <p:nvPr/>
        </p:nvSpPr>
        <p:spPr>
          <a:xfrm>
            <a:off x="381000" y="2438400"/>
            <a:ext cx="8534400" cy="4038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AI systems can also demonstrate musical intelligence through applications like music composition, recommendation systems, and automatic music transcription. </a:t>
            </a:r>
          </a:p>
          <a:p>
            <a:pPr marL="342900" indent="-342900">
              <a:lnSpc>
                <a:spcPct val="150000"/>
              </a:lnSpc>
              <a:buFont typeface="Wingdings" pitchFamily="2" charset="2"/>
              <a:buChar char="ü"/>
            </a:pPr>
            <a:r>
              <a:rPr lang="en-US" dirty="0" smtClean="0"/>
              <a:t>AI algorithms can analyze and recognize musical patterns, tones, and structures, enabling them to compose new music pieces or suggest songs based on user preferences. </a:t>
            </a:r>
          </a:p>
          <a:p>
            <a:pPr marL="342900" indent="-342900">
              <a:lnSpc>
                <a:spcPct val="150000"/>
              </a:lnSpc>
              <a:buFont typeface="Wingdings" pitchFamily="2" charset="2"/>
              <a:buChar char="ü"/>
            </a:pPr>
            <a:r>
              <a:rPr lang="en-US" dirty="0" smtClean="0"/>
              <a:t>AI can be used in music production to mix and master audio tracks more efficiently.</a:t>
            </a:r>
            <a:endParaRPr lang="en-US" dirty="0"/>
          </a:p>
        </p:txBody>
      </p:sp>
      <p:pic>
        <p:nvPicPr>
          <p:cNvPr id="89090" name="Picture 2" descr="https://cdn.vox-cdn.com/thumbor/IY9PyRmT1bi2iC5zF1V-wKNwFow=/0x0:1500x1000/1500x1000/filters:focal(750x500:751x501):no_upscale()/cdn.vox-cdn.com/uploads/chorus_asset/file/24624554/236638_AI_music_musicians_covers_artists_HHerrera.gif"/>
          <p:cNvPicPr>
            <a:picLocks noChangeAspect="1" noChangeArrowheads="1" noCrop="1"/>
          </p:cNvPicPr>
          <p:nvPr/>
        </p:nvPicPr>
        <p:blipFill>
          <a:blip r:embed="rId4" cstate="print"/>
          <a:srcRect/>
          <a:stretch>
            <a:fillRect/>
          </a:stretch>
        </p:blipFill>
        <p:spPr bwMode="auto">
          <a:xfrm>
            <a:off x="5334000" y="0"/>
            <a:ext cx="3810000" cy="2540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Logical Mathematical Intelligence</a:t>
            </a:r>
          </a:p>
        </p:txBody>
      </p:sp>
      <p:sp>
        <p:nvSpPr>
          <p:cNvPr id="6" name="Text 3"/>
          <p:cNvSpPr/>
          <p:nvPr/>
        </p:nvSpPr>
        <p:spPr>
          <a:xfrm>
            <a:off x="152400" y="2362200"/>
            <a:ext cx="8763000" cy="4419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Logical-mathematical intelligence is fundamental to the development of artificial intelligence itself. </a:t>
            </a:r>
          </a:p>
          <a:p>
            <a:pPr marL="342900" indent="-342900">
              <a:lnSpc>
                <a:spcPct val="150000"/>
              </a:lnSpc>
              <a:buFont typeface="Wingdings" pitchFamily="2" charset="2"/>
              <a:buChar char="ü"/>
            </a:pPr>
            <a:r>
              <a:rPr lang="en-US" dirty="0" smtClean="0"/>
              <a:t>AI algorithms rely heavily on logical reasoning, mathematical operations, and pattern recognition to solve complex problems and make informed decisions. </a:t>
            </a:r>
          </a:p>
          <a:p>
            <a:pPr marL="342900" indent="-342900">
              <a:lnSpc>
                <a:spcPct val="150000"/>
              </a:lnSpc>
              <a:buFont typeface="Wingdings" pitchFamily="2" charset="2"/>
              <a:buChar char="ü"/>
            </a:pPr>
            <a:r>
              <a:rPr lang="en-US" dirty="0" smtClean="0"/>
              <a:t>Machine learning models. </a:t>
            </a:r>
          </a:p>
          <a:p>
            <a:pPr marL="800100" lvl="1" indent="-342900">
              <a:lnSpc>
                <a:spcPct val="150000"/>
              </a:lnSpc>
              <a:buFont typeface="Wingdings" pitchFamily="2" charset="2"/>
              <a:buChar char="ü"/>
            </a:pPr>
            <a:r>
              <a:rPr lang="en-US" dirty="0" smtClean="0"/>
              <a:t>Example, use statistical and mathematical techniques to learn from data and make predictions.</a:t>
            </a:r>
          </a:p>
          <a:p>
            <a:pPr marL="342900" indent="-342900">
              <a:lnSpc>
                <a:spcPct val="150000"/>
              </a:lnSpc>
              <a:buFont typeface="Wingdings" pitchFamily="2" charset="2"/>
              <a:buChar char="ü"/>
            </a:pPr>
            <a:r>
              <a:rPr lang="en-US" dirty="0" smtClean="0"/>
              <a:t>AI is widely used in fields like finance, engineering, and scientific research, where logical and mathematical thinking is essential.</a:t>
            </a:r>
            <a:endParaRPr lang="en-US" dirty="0"/>
          </a:p>
        </p:txBody>
      </p:sp>
      <p:pic>
        <p:nvPicPr>
          <p:cNvPr id="87042" name="Picture 2" descr="https://www.sciencenews.org/wp-content/uploads/2023/04/040823_chatgpt_feat.gif"/>
          <p:cNvPicPr>
            <a:picLocks noChangeAspect="1" noChangeArrowheads="1" noCrop="1"/>
          </p:cNvPicPr>
          <p:nvPr/>
        </p:nvPicPr>
        <p:blipFill>
          <a:blip r:embed="rId4"/>
          <a:srcRect/>
          <a:stretch>
            <a:fillRect/>
          </a:stretch>
        </p:blipFill>
        <p:spPr bwMode="auto">
          <a:xfrm>
            <a:off x="4800600" y="0"/>
            <a:ext cx="4343400" cy="24431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Spatial Intelligence in AI</a:t>
            </a:r>
          </a:p>
        </p:txBody>
      </p:sp>
      <p:sp>
        <p:nvSpPr>
          <p:cNvPr id="6" name="Text 3"/>
          <p:cNvSpPr/>
          <p:nvPr/>
        </p:nvSpPr>
        <p:spPr>
          <a:xfrm>
            <a:off x="381000" y="2743200"/>
            <a:ext cx="8458200" cy="4114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Spatial intelligence is relevant in AI for computer vision applications.</a:t>
            </a:r>
          </a:p>
          <a:p>
            <a:pPr marL="342900" indent="-342900">
              <a:lnSpc>
                <a:spcPct val="150000"/>
              </a:lnSpc>
              <a:buFont typeface="Wingdings" pitchFamily="2" charset="2"/>
              <a:buChar char="ü"/>
            </a:pPr>
            <a:r>
              <a:rPr lang="en-US" dirty="0" smtClean="0"/>
              <a:t>AI-powered computer vision systems can interpret and process visual data, recognizing objects, scenes, and patterns in images and videos. </a:t>
            </a:r>
          </a:p>
          <a:p>
            <a:pPr marL="342900" indent="-342900">
              <a:lnSpc>
                <a:spcPct val="150000"/>
              </a:lnSpc>
              <a:buFont typeface="Wingdings" pitchFamily="2" charset="2"/>
              <a:buChar char="ü"/>
            </a:pPr>
            <a:r>
              <a:rPr lang="en-US" dirty="0" smtClean="0"/>
              <a:t>These systems can also perform tasks like image segmentation, object detection, and facial recognition. </a:t>
            </a:r>
          </a:p>
          <a:p>
            <a:pPr marL="342900" indent="-342900">
              <a:lnSpc>
                <a:spcPct val="150000"/>
              </a:lnSpc>
              <a:buFont typeface="Wingdings" pitchFamily="2" charset="2"/>
              <a:buChar char="ü"/>
            </a:pPr>
            <a:r>
              <a:rPr lang="en-US" dirty="0" smtClean="0"/>
              <a:t>Spatial intelligence in AI enables robots and autonomous vehicles to navigate their environments effectively.</a:t>
            </a:r>
          </a:p>
          <a:p>
            <a:pPr marL="342900" indent="-342900">
              <a:lnSpc>
                <a:spcPct val="150000"/>
              </a:lnSpc>
              <a:buFont typeface="Wingdings" pitchFamily="2" charset="2"/>
              <a:buChar char="ü"/>
            </a:pPr>
            <a:r>
              <a:rPr lang="en-US" dirty="0" smtClean="0"/>
              <a:t>Ex: Augmented reality- Can be used to make hyper-precise modifications to the perceived visual world through devices like augmented reality glasses.</a:t>
            </a:r>
          </a:p>
          <a:p>
            <a:pPr marL="342900" indent="-342900">
              <a:lnSpc>
                <a:spcPct val="150000"/>
              </a:lnSpc>
              <a:buFont typeface="Wingdings" pitchFamily="2" charset="2"/>
              <a:buChar char="ü"/>
            </a:pPr>
            <a:endParaRPr lang="en-US" dirty="0"/>
          </a:p>
        </p:txBody>
      </p:sp>
      <p:pic>
        <p:nvPicPr>
          <p:cNvPr id="84994" name="Picture 2" descr="https://cdn.dribbble.com/users/603111/screenshots/5354845/5bb7889f836b7309560348.gif"/>
          <p:cNvPicPr>
            <a:picLocks noChangeAspect="1" noChangeArrowheads="1" noCrop="1"/>
          </p:cNvPicPr>
          <p:nvPr/>
        </p:nvPicPr>
        <p:blipFill>
          <a:blip r:embed="rId4"/>
          <a:srcRect/>
          <a:stretch>
            <a:fillRect/>
          </a:stretch>
        </p:blipFill>
        <p:spPr bwMode="auto">
          <a:xfrm>
            <a:off x="5410200" y="0"/>
            <a:ext cx="3733800" cy="28003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Intra and Interpersonal intelligence</a:t>
            </a:r>
          </a:p>
        </p:txBody>
      </p:sp>
      <p:sp>
        <p:nvSpPr>
          <p:cNvPr id="6" name="Text 3"/>
          <p:cNvSpPr/>
          <p:nvPr/>
        </p:nvSpPr>
        <p:spPr>
          <a:xfrm>
            <a:off x="381000" y="2286000"/>
            <a:ext cx="8534400" cy="4495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sz="1600" dirty="0" smtClean="0"/>
              <a:t>AI does not possess consciousness or emotions, so it does not have the same level of intra and interpersonal intelligence as humans. </a:t>
            </a:r>
          </a:p>
          <a:p>
            <a:pPr marL="342900" indent="-342900">
              <a:lnSpc>
                <a:spcPct val="150000"/>
              </a:lnSpc>
              <a:buFont typeface="Wingdings" pitchFamily="2" charset="2"/>
              <a:buChar char="ü"/>
            </a:pPr>
            <a:r>
              <a:rPr lang="en-US" sz="1600" dirty="0" smtClean="0"/>
              <a:t>However, AI can mimic some aspects of interpersonal intelligence through social AI applications like </a:t>
            </a:r>
            <a:r>
              <a:rPr lang="en-US" sz="1600" dirty="0" err="1" smtClean="0"/>
              <a:t>chatbots</a:t>
            </a:r>
            <a:r>
              <a:rPr lang="en-US" sz="1600" dirty="0" smtClean="0"/>
              <a:t> and social robots. </a:t>
            </a:r>
          </a:p>
          <a:p>
            <a:pPr marL="342900" indent="-342900">
              <a:lnSpc>
                <a:spcPct val="150000"/>
              </a:lnSpc>
              <a:buFont typeface="Wingdings" pitchFamily="2" charset="2"/>
              <a:buChar char="ü"/>
            </a:pPr>
            <a:r>
              <a:rPr lang="en-US" sz="1600" dirty="0" smtClean="0"/>
              <a:t>These AI systems can engage in conversations, recognize emotions in human speech, and respond empathetically based on pre-programmed patterns or learned behavior. But it's essential to remember that this is a simulated form of intelligence, and AI lacks genuine emotional understanding and self-awareness.</a:t>
            </a:r>
            <a:endParaRPr lang="en-US" sz="1600" dirty="0"/>
          </a:p>
        </p:txBody>
      </p:sp>
      <p:pic>
        <p:nvPicPr>
          <p:cNvPr id="82946" name="Picture 2" descr="https://miro.medium.com/v2/resize:fit:1400/1*-jgjn7k7eJBTwBY8mEwgIg.gif"/>
          <p:cNvPicPr>
            <a:picLocks noChangeAspect="1" noChangeArrowheads="1" noCrop="1"/>
          </p:cNvPicPr>
          <p:nvPr/>
        </p:nvPicPr>
        <p:blipFill>
          <a:blip r:embed="rId4"/>
          <a:srcRect/>
          <a:stretch>
            <a:fillRect/>
          </a:stretch>
        </p:blipFill>
        <p:spPr bwMode="auto">
          <a:xfrm>
            <a:off x="4953000" y="0"/>
            <a:ext cx="4191000" cy="235743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24</a:t>
            </a:fld>
            <a:endParaRPr lang="en-US"/>
          </a:p>
        </p:txBody>
      </p:sp>
    </p:spTree>
    <p:extLst>
      <p:ext uri="{BB962C8B-B14F-4D97-AF65-F5344CB8AC3E}">
        <p14:creationId xmlns="" xmlns:p14="http://schemas.microsoft.com/office/powerpoint/2010/main" val="1352219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25</a:t>
            </a:fld>
            <a:endParaRPr lang="en-US"/>
          </a:p>
        </p:txBody>
      </p:sp>
    </p:spTree>
    <p:extLst>
      <p:ext uri="{BB962C8B-B14F-4D97-AF65-F5344CB8AC3E}">
        <p14:creationId xmlns="" xmlns:p14="http://schemas.microsoft.com/office/powerpoint/2010/main" val="2770259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9701" y="457200"/>
            <a:ext cx="3187899" cy="505841"/>
          </a:xfrm>
          <a:prstGeom prst="rect">
            <a:avLst/>
          </a:prstGeom>
          <a:noFill/>
          <a:ln/>
        </p:spPr>
        <p:txBody>
          <a:bodyPr wrap="none" lIns="64008" tIns="32004" rIns="64008" bIns="32004" rtlCol="0" anchor="t"/>
          <a:lstStyle/>
          <a:p>
            <a:pPr>
              <a:lnSpc>
                <a:spcPts val="3371"/>
              </a:lnSpc>
            </a:pPr>
            <a:r>
              <a:rPr lang="en-US" sz="2600" b="1" kern="0" spc="-52" dirty="0">
                <a:solidFill>
                  <a:srgbClr val="FF75D3"/>
                </a:solidFill>
                <a:latin typeface="adonis-web" pitchFamily="34" charset="0"/>
                <a:ea typeface="adonis-web" pitchFamily="34" charset="-122"/>
                <a:cs typeface="adonis-web" pitchFamily="34" charset="-120"/>
              </a:rPr>
              <a:t>Types of Neural Networks</a:t>
            </a:r>
            <a:endParaRPr lang="en-US" sz="2600" dirty="0"/>
          </a:p>
        </p:txBody>
      </p:sp>
      <p:pic>
        <p:nvPicPr>
          <p:cNvPr id="5" name="Image 1" descr="preencoded.png"/>
          <p:cNvPicPr>
            <a:picLocks noChangeAspect="1"/>
          </p:cNvPicPr>
          <p:nvPr/>
        </p:nvPicPr>
        <p:blipFill>
          <a:blip r:embed="rId4"/>
          <a:stretch>
            <a:fillRect/>
          </a:stretch>
        </p:blipFill>
        <p:spPr>
          <a:xfrm>
            <a:off x="838200" y="1143000"/>
            <a:ext cx="1905000" cy="2521324"/>
          </a:xfrm>
          <a:prstGeom prst="rect">
            <a:avLst/>
          </a:prstGeom>
        </p:spPr>
      </p:pic>
      <p:sp>
        <p:nvSpPr>
          <p:cNvPr id="6" name="Text 2"/>
          <p:cNvSpPr/>
          <p:nvPr/>
        </p:nvSpPr>
        <p:spPr>
          <a:xfrm>
            <a:off x="533400" y="3785680"/>
            <a:ext cx="2201466"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Convolution Neural Network (CNN)</a:t>
            </a:r>
            <a:endParaRPr lang="en-US" sz="1400" dirty="0"/>
          </a:p>
        </p:txBody>
      </p:sp>
      <p:sp>
        <p:nvSpPr>
          <p:cNvPr id="7" name="Text 3"/>
          <p:cNvSpPr/>
          <p:nvPr/>
        </p:nvSpPr>
        <p:spPr>
          <a:xfrm>
            <a:off x="440978"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CNNs are useful for image recognition and classification, recommender systems, and natural language processing. They have convolutional layers that extract features from input data.</a:t>
            </a:r>
            <a:endParaRPr lang="en-US" sz="1400" dirty="0"/>
          </a:p>
        </p:txBody>
      </p:sp>
      <p:pic>
        <p:nvPicPr>
          <p:cNvPr id="8" name="Image 2" descr="preencoded.png"/>
          <p:cNvPicPr>
            <a:picLocks noChangeAspect="1"/>
          </p:cNvPicPr>
          <p:nvPr/>
        </p:nvPicPr>
        <p:blipFill>
          <a:blip r:embed="rId5"/>
          <a:stretch>
            <a:fillRect/>
          </a:stretch>
        </p:blipFill>
        <p:spPr>
          <a:xfrm>
            <a:off x="3581400" y="1066800"/>
            <a:ext cx="1981200" cy="2622177"/>
          </a:xfrm>
          <a:prstGeom prst="rect">
            <a:avLst/>
          </a:prstGeom>
        </p:spPr>
      </p:pic>
      <p:sp>
        <p:nvSpPr>
          <p:cNvPr id="9" name="Text 4"/>
          <p:cNvSpPr/>
          <p:nvPr/>
        </p:nvSpPr>
        <p:spPr>
          <a:xfrm>
            <a:off x="3537347" y="3760023"/>
            <a:ext cx="2069232"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Recurrent Neural Network (RNN)</a:t>
            </a:r>
            <a:endParaRPr lang="en-US" sz="1400" dirty="0"/>
          </a:p>
        </p:txBody>
      </p:sp>
      <p:sp>
        <p:nvSpPr>
          <p:cNvPr id="10" name="Text 5"/>
          <p:cNvSpPr/>
          <p:nvPr/>
        </p:nvSpPr>
        <p:spPr>
          <a:xfrm>
            <a:off x="3234184" y="4152994"/>
            <a:ext cx="2675632" cy="196072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RNNs are effective for sequential data such as speech recognition, language modelling and music composition they have memory that remembers all information about what has been calculated and use the same parameters for each input to produce the output, reducing the complexity of parameters, unlike other neural networks.</a:t>
            </a:r>
            <a:endParaRPr lang="en-US" sz="1400" dirty="0"/>
          </a:p>
        </p:txBody>
      </p:sp>
      <p:pic>
        <p:nvPicPr>
          <p:cNvPr id="11" name="Image 3" descr="preencoded.png"/>
          <p:cNvPicPr>
            <a:picLocks noChangeAspect="1"/>
          </p:cNvPicPr>
          <p:nvPr/>
        </p:nvPicPr>
        <p:blipFill>
          <a:blip r:embed="rId6"/>
          <a:stretch>
            <a:fillRect/>
          </a:stretch>
        </p:blipFill>
        <p:spPr>
          <a:xfrm>
            <a:off x="6400800" y="1143000"/>
            <a:ext cx="2057399" cy="2552744"/>
          </a:xfrm>
          <a:prstGeom prst="rect">
            <a:avLst/>
          </a:prstGeom>
        </p:spPr>
      </p:pic>
      <p:sp>
        <p:nvSpPr>
          <p:cNvPr id="12" name="Text 6"/>
          <p:cNvSpPr/>
          <p:nvPr/>
        </p:nvSpPr>
        <p:spPr>
          <a:xfrm>
            <a:off x="6777186" y="3733800"/>
            <a:ext cx="1176040"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Deep Learning</a:t>
            </a:r>
            <a:endParaRPr lang="en-US" sz="1400" dirty="0"/>
          </a:p>
        </p:txBody>
      </p:sp>
      <p:sp>
        <p:nvSpPr>
          <p:cNvPr id="13" name="Text 7"/>
          <p:cNvSpPr/>
          <p:nvPr/>
        </p:nvSpPr>
        <p:spPr>
          <a:xfrm>
            <a:off x="6027390"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Deep Learning is capable of processing non-linear relationships and completely based on artificial neural networks. It is used for tasks such as image recognition, speech recognition, and natural language processing.</a:t>
            </a:r>
            <a:endParaRPr lang="en-US"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27</a:t>
            </a:fld>
            <a:endParaRPr lang="en-US"/>
          </a:p>
        </p:txBody>
      </p:sp>
    </p:spTree>
    <p:extLst>
      <p:ext uri="{BB962C8B-B14F-4D97-AF65-F5344CB8AC3E}">
        <p14:creationId xmlns="" xmlns:p14="http://schemas.microsoft.com/office/powerpoint/2010/main" val="2959681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28</a:t>
            </a:fld>
            <a:endParaRPr lang="en-US"/>
          </a:p>
        </p:txBody>
      </p:sp>
    </p:spTree>
    <p:extLst>
      <p:ext uri="{BB962C8B-B14F-4D97-AF65-F5344CB8AC3E}">
        <p14:creationId xmlns="" xmlns:p14="http://schemas.microsoft.com/office/powerpoint/2010/main" val="423595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5010150" cy="4953000"/>
          </a:xfrm>
        </p:spPr>
        <p:txBody>
          <a:bodyPr>
            <a:normAutofit/>
          </a:bodyPr>
          <a:lstStyle/>
          <a:p>
            <a:pPr algn="just">
              <a:lnSpc>
                <a:spcPct val="150000"/>
              </a:lnSpc>
            </a:pPr>
            <a:r>
              <a:rPr lang="en-US" sz="1600"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sz="1600" dirty="0" smtClean="0"/>
          </a:p>
          <a:p>
            <a:pPr marL="0" indent="0" algn="r">
              <a:lnSpc>
                <a:spcPct val="150000"/>
              </a:lnSpc>
              <a:buNone/>
            </a:pPr>
            <a:r>
              <a:rPr lang="en-US" sz="1600" dirty="0" smtClean="0">
                <a:hlinkClick r:id="rId2"/>
              </a:rPr>
              <a:t>More…</a:t>
            </a:r>
            <a:endParaRPr lang="en-US" sz="1600"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29</a:t>
            </a:fld>
            <a:endParaRPr lang="en-US"/>
          </a:p>
        </p:txBody>
      </p:sp>
      <p:pic>
        <p:nvPicPr>
          <p:cNvPr id="28674" name="Picture 2" descr="Artificial Neural Network Tutorial - Javatpoint"/>
          <p:cNvPicPr>
            <a:picLocks noChangeAspect="1" noChangeArrowheads="1"/>
          </p:cNvPicPr>
          <p:nvPr/>
        </p:nvPicPr>
        <p:blipFill>
          <a:blip r:embed="rId3"/>
          <a:srcRect/>
          <a:stretch>
            <a:fillRect/>
          </a:stretch>
        </p:blipFill>
        <p:spPr bwMode="auto">
          <a:xfrm>
            <a:off x="5715000" y="1295400"/>
            <a:ext cx="3429000" cy="2057400"/>
          </a:xfrm>
          <a:prstGeom prst="rect">
            <a:avLst/>
          </a:prstGeom>
          <a:noFill/>
        </p:spPr>
      </p:pic>
      <p:pic>
        <p:nvPicPr>
          <p:cNvPr id="28676" name="Picture 4" descr="What are artificial neural networks (ANN)? - TechTalks"/>
          <p:cNvPicPr>
            <a:picLocks noChangeAspect="1" noChangeArrowheads="1"/>
          </p:cNvPicPr>
          <p:nvPr/>
        </p:nvPicPr>
        <p:blipFill>
          <a:blip r:embed="rId4"/>
          <a:srcRect/>
          <a:stretch>
            <a:fillRect/>
          </a:stretch>
        </p:blipFill>
        <p:spPr bwMode="auto">
          <a:xfrm>
            <a:off x="152400" y="4114800"/>
            <a:ext cx="5410200" cy="2572954"/>
          </a:xfrm>
          <a:prstGeom prst="rect">
            <a:avLst/>
          </a:prstGeom>
          <a:noFill/>
        </p:spPr>
      </p:pic>
      <p:pic>
        <p:nvPicPr>
          <p:cNvPr id="28678" name="Picture 6" descr="ANN Algorithm | How Artificial Neural Network Works"/>
          <p:cNvPicPr>
            <a:picLocks noChangeAspect="1" noChangeArrowheads="1"/>
          </p:cNvPicPr>
          <p:nvPr/>
        </p:nvPicPr>
        <p:blipFill>
          <a:blip r:embed="rId5"/>
          <a:srcRect/>
          <a:stretch>
            <a:fillRect/>
          </a:stretch>
        </p:blipFill>
        <p:spPr bwMode="auto">
          <a:xfrm>
            <a:off x="5810250" y="3876674"/>
            <a:ext cx="3333750" cy="2981326"/>
          </a:xfrm>
          <a:prstGeom prst="rect">
            <a:avLst/>
          </a:prstGeom>
          <a:noFill/>
        </p:spPr>
      </p:pic>
    </p:spTree>
    <p:extLst>
      <p:ext uri="{BB962C8B-B14F-4D97-AF65-F5344CB8AC3E}">
        <p14:creationId xmlns="" xmlns:p14="http://schemas.microsoft.com/office/powerpoint/2010/main" val="187292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143361"/>
            <a:ext cx="5314131" cy="1523234"/>
          </a:xfrm>
          <a:prstGeom prst="rect">
            <a:avLst/>
          </a:prstGeom>
          <a:noFill/>
          <a:ln/>
        </p:spPr>
        <p:txBody>
          <a:bodyPr wrap="square" lIns="64008" tIns="32004" rIns="64008" bIns="32004" rtlCol="0" anchor="t"/>
          <a:lstStyle/>
          <a:p>
            <a:pPr>
              <a:lnSpc>
                <a:spcPts val="5075"/>
              </a:lnSpc>
            </a:pPr>
            <a:r>
              <a:rPr lang="en-US" sz="3900" b="1" kern="0" spc="-78" dirty="0">
                <a:solidFill>
                  <a:srgbClr val="FF75D3"/>
                </a:solidFill>
                <a:latin typeface="adonis-web" pitchFamily="34" charset="0"/>
                <a:ea typeface="adonis-web" pitchFamily="34" charset="-122"/>
                <a:cs typeface="adonis-web" pitchFamily="34" charset="-120"/>
              </a:rPr>
              <a:t>Introduction to Artificial Intelligence</a:t>
            </a:r>
            <a:endParaRPr lang="en-US" sz="3900" dirty="0"/>
          </a:p>
        </p:txBody>
      </p:sp>
      <p:sp>
        <p:nvSpPr>
          <p:cNvPr id="5" name="Text 2"/>
          <p:cNvSpPr/>
          <p:nvPr/>
        </p:nvSpPr>
        <p:spPr>
          <a:xfrm>
            <a:off x="457200" y="2996352"/>
            <a:ext cx="6095999" cy="2109048"/>
          </a:xfrm>
          <a:prstGeom prst="rect">
            <a:avLst/>
          </a:prstGeom>
          <a:noFill/>
          <a:ln/>
        </p:spPr>
        <p:txBody>
          <a:bodyPr wrap="square" lIns="64008" tIns="32004" rIns="64008" bIns="32004" rtlCol="0" anchor="t"/>
          <a:lstStyle/>
          <a:p>
            <a:pPr algn="just">
              <a:lnSpc>
                <a:spcPts val="2342"/>
              </a:lnSpc>
              <a:buFont typeface="Arial" pitchFamily="34" charset="0"/>
              <a:buChar char="•"/>
            </a:pPr>
            <a:r>
              <a:rPr lang="en-US" sz="1600" kern="0" spc="-26" dirty="0">
                <a:solidFill>
                  <a:srgbClr val="272525"/>
                </a:solidFill>
                <a:latin typeface="Source Sans Pro" pitchFamily="34" charset="0"/>
                <a:ea typeface="Source Sans Pro" pitchFamily="34" charset="-122"/>
                <a:cs typeface="Source Sans Pro" pitchFamily="34" charset="-120"/>
              </a:rPr>
              <a:t>Artificial Intelligence (AI) is the ability of computers to learn and solve problems, improving on their own from past experiences to act intelligently and help solve real-world problems. </a:t>
            </a: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r>
              <a:rPr lang="en-US" sz="1600" kern="0" spc="-26" dirty="0" smtClean="0">
                <a:solidFill>
                  <a:srgbClr val="272525"/>
                </a:solidFill>
                <a:latin typeface="Source Sans Pro" pitchFamily="34" charset="0"/>
                <a:ea typeface="Source Sans Pro" pitchFamily="34" charset="-122"/>
                <a:cs typeface="Source Sans Pro" pitchFamily="34" charset="-120"/>
              </a:rPr>
              <a:t>AI </a:t>
            </a:r>
            <a:r>
              <a:rPr lang="en-US" sz="1600" kern="0" spc="-26" dirty="0">
                <a:solidFill>
                  <a:srgbClr val="272525"/>
                </a:solidFill>
                <a:latin typeface="Source Sans Pro" pitchFamily="34" charset="0"/>
                <a:ea typeface="Source Sans Pro" pitchFamily="34" charset="-122"/>
                <a:cs typeface="Source Sans Pro" pitchFamily="34" charset="-120"/>
              </a:rPr>
              <a:t>enables machines to learn, adapt, and perform tasks faster than humans, making our lives easier. In this presentation, we will understand the basic concepts of AI and its different types.</a:t>
            </a:r>
            <a:endParaRPr lang="en-US" sz="1600" dirty="0"/>
          </a:p>
        </p:txBody>
      </p:sp>
      <p:sp>
        <p:nvSpPr>
          <p:cNvPr id="6" name="Shape 3"/>
          <p:cNvSpPr/>
          <p:nvPr/>
        </p:nvSpPr>
        <p:spPr>
          <a:xfrm>
            <a:off x="553269" y="5312606"/>
            <a:ext cx="236041" cy="312408"/>
          </a:xfrm>
          <a:prstGeom prst="roundRect">
            <a:avLst>
              <a:gd name="adj" fmla="val 24388781"/>
            </a:avLst>
          </a:prstGeom>
          <a:noFill/>
          <a:ln w="7620">
            <a:solidFill>
              <a:srgbClr val="FFFFFF"/>
            </a:solidFill>
            <a:prstDash val="solid"/>
          </a:ln>
        </p:spPr>
      </p:sp>
      <p:pic>
        <p:nvPicPr>
          <p:cNvPr id="9" name="Image 2" descr="preencoded.png"/>
          <p:cNvPicPr>
            <a:picLocks noChangeAspect="1"/>
          </p:cNvPicPr>
          <p:nvPr/>
        </p:nvPicPr>
        <p:blipFill>
          <a:blip r:embed="rId4"/>
          <a:srcRect l="37778"/>
          <a:stretch>
            <a:fillRect/>
          </a:stretch>
        </p:blipFill>
        <p:spPr>
          <a:xfrm>
            <a:off x="6781800" y="0"/>
            <a:ext cx="2362200" cy="680757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8210550" cy="2743200"/>
          </a:xfrm>
        </p:spPr>
        <p:txBody>
          <a:bodyPr>
            <a:normAutofit fontScale="550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30</a:t>
            </a:fld>
            <a:endParaRPr lang="en-US"/>
          </a:p>
        </p:txBody>
      </p:sp>
      <p:pic>
        <p:nvPicPr>
          <p:cNvPr id="27650" name="Picture 2" descr="https://karpathy.github.io/assets/selfie/useful.jpg"/>
          <p:cNvPicPr>
            <a:picLocks noChangeAspect="1" noChangeArrowheads="1"/>
          </p:cNvPicPr>
          <p:nvPr/>
        </p:nvPicPr>
        <p:blipFill>
          <a:blip r:embed="rId2"/>
          <a:srcRect/>
          <a:stretch>
            <a:fillRect/>
          </a:stretch>
        </p:blipFill>
        <p:spPr bwMode="auto">
          <a:xfrm>
            <a:off x="1066800" y="3943349"/>
            <a:ext cx="7150475" cy="2914651"/>
          </a:xfrm>
          <a:prstGeom prst="rect">
            <a:avLst/>
          </a:prstGeom>
          <a:noFill/>
        </p:spPr>
      </p:pic>
    </p:spTree>
    <p:extLst>
      <p:ext uri="{BB962C8B-B14F-4D97-AF65-F5344CB8AC3E}">
        <p14:creationId xmlns="" xmlns:p14="http://schemas.microsoft.com/office/powerpoint/2010/main" val="184988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31</a:t>
            </a:fld>
            <a:endParaRPr lang="en-US"/>
          </a:p>
        </p:txBody>
      </p:sp>
      <p:pic>
        <p:nvPicPr>
          <p:cNvPr id="87042" name="Picture 2" descr="Convolutional Neural Networks trong machine learning - w3seo"/>
          <p:cNvPicPr>
            <a:picLocks noChangeAspect="1" noChangeArrowheads="1"/>
          </p:cNvPicPr>
          <p:nvPr/>
        </p:nvPicPr>
        <p:blipFill>
          <a:blip r:embed="rId2"/>
          <a:srcRect/>
          <a:stretch>
            <a:fillRect/>
          </a:stretch>
        </p:blipFill>
        <p:spPr bwMode="auto">
          <a:xfrm>
            <a:off x="609600" y="457200"/>
            <a:ext cx="7696200" cy="5411173"/>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32</a:t>
            </a:fld>
            <a:endParaRPr lang="en-US"/>
          </a:p>
        </p:txBody>
      </p:sp>
    </p:spTree>
    <p:extLst>
      <p:ext uri="{BB962C8B-B14F-4D97-AF65-F5344CB8AC3E}">
        <p14:creationId xmlns="" xmlns:p14="http://schemas.microsoft.com/office/powerpoint/2010/main" val="3825328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33</a:t>
            </a:fld>
            <a:endParaRPr lang="en-US"/>
          </a:p>
        </p:txBody>
      </p:sp>
    </p:spTree>
    <p:extLst>
      <p:ext uri="{BB962C8B-B14F-4D97-AF65-F5344CB8AC3E}">
        <p14:creationId xmlns="" xmlns:p14="http://schemas.microsoft.com/office/powerpoint/2010/main" val="19920871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34</a:t>
            </a:fld>
            <a:endParaRPr lang="en-US"/>
          </a:p>
        </p:txBody>
      </p:sp>
    </p:spTree>
    <p:extLst>
      <p:ext uri="{BB962C8B-B14F-4D97-AF65-F5344CB8AC3E}">
        <p14:creationId xmlns="" xmlns:p14="http://schemas.microsoft.com/office/powerpoint/2010/main" val="3334491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35</a:t>
            </a:fld>
            <a:endParaRPr lang="en-US"/>
          </a:p>
        </p:txBody>
      </p:sp>
    </p:spTree>
    <p:extLst>
      <p:ext uri="{BB962C8B-B14F-4D97-AF65-F5344CB8AC3E}">
        <p14:creationId xmlns="" xmlns:p14="http://schemas.microsoft.com/office/powerpoint/2010/main" val="2789149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a:xfrm>
            <a:off x="304800" y="1828800"/>
            <a:ext cx="5638800" cy="4351338"/>
          </a:xfrm>
        </p:spPr>
        <p:txBody>
          <a:bodyPr>
            <a:normAutofit fontScale="92500"/>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36</a:t>
            </a:fld>
            <a:endParaRPr lang="en-US"/>
          </a:p>
        </p:txBody>
      </p:sp>
    </p:spTree>
    <p:extLst>
      <p:ext uri="{BB962C8B-B14F-4D97-AF65-F5344CB8AC3E}">
        <p14:creationId xmlns="" xmlns:p14="http://schemas.microsoft.com/office/powerpoint/2010/main" val="2067334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37</a:t>
            </a:fld>
            <a:endParaRPr lang="en-US"/>
          </a:p>
        </p:txBody>
      </p:sp>
    </p:spTree>
    <p:extLst>
      <p:ext uri="{BB962C8B-B14F-4D97-AF65-F5344CB8AC3E}">
        <p14:creationId xmlns="" xmlns:p14="http://schemas.microsoft.com/office/powerpoint/2010/main" val="39383531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 xmlns:a16="http://schemas.microsoft.com/office/drawing/2014/main" val="1331929332"/>
                    </a:ext>
                  </a:extLst>
                </a:gridCol>
                <a:gridCol w="3943350">
                  <a:extLst>
                    <a:ext uri="{9D8B030D-6E8A-4147-A177-3AD203B41FA5}">
                      <a16:colId xmlns=""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605143711"/>
                  </a:ext>
                </a:extLst>
              </a:tr>
            </a:tbl>
          </a:graphicData>
        </a:graphic>
      </p:graphicFrame>
      <p:sp>
        <p:nvSpPr>
          <p:cNvPr id="3" name="Slide Number Placeholder 2"/>
          <p:cNvSpPr>
            <a:spLocks noGrp="1"/>
          </p:cNvSpPr>
          <p:nvPr>
            <p:ph type="sldNum" sz="quarter" idx="12"/>
          </p:nvPr>
        </p:nvSpPr>
        <p:spPr/>
        <p:txBody>
          <a:bodyPr/>
          <a:lstStyle/>
          <a:p>
            <a:fld id="{BA2883C6-B966-490D-9F64-E25E724E9C20}" type="slidenum">
              <a:rPr lang="en-US" smtClean="0"/>
              <a:pPr/>
              <a:t>38</a:t>
            </a:fld>
            <a:endParaRPr lang="en-US"/>
          </a:p>
        </p:txBody>
      </p:sp>
    </p:spTree>
    <p:extLst>
      <p:ext uri="{BB962C8B-B14F-4D97-AF65-F5344CB8AC3E}">
        <p14:creationId xmlns="" xmlns:p14="http://schemas.microsoft.com/office/powerpoint/2010/main" val="2267971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39</a:t>
            </a:fld>
            <a:endParaRPr lang="en-US"/>
          </a:p>
        </p:txBody>
      </p:sp>
    </p:spTree>
    <p:extLst>
      <p:ext uri="{BB962C8B-B14F-4D97-AF65-F5344CB8AC3E}">
        <p14:creationId xmlns="" xmlns:p14="http://schemas.microsoft.com/office/powerpoint/2010/main" val="2773567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33400" y="381000"/>
            <a:ext cx="7447731"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Basic Concept of Artificial Intelligence</a:t>
            </a:r>
            <a:endParaRPr lang="en-US" sz="3300" b="1" kern="0" spc="-65" dirty="0">
              <a:solidFill>
                <a:srgbClr val="FF75D3"/>
              </a:solidFill>
              <a:latin typeface="adonis-web" pitchFamily="34" charset="0"/>
              <a:ea typeface="adonis-web" pitchFamily="34" charset="-122"/>
              <a:cs typeface="adonis-web" pitchFamily="34" charset="-120"/>
            </a:endParaRPr>
          </a:p>
        </p:txBody>
      </p:sp>
      <p:sp>
        <p:nvSpPr>
          <p:cNvPr id="14" name="Rectangle 13"/>
          <p:cNvSpPr/>
          <p:nvPr/>
        </p:nvSpPr>
        <p:spPr>
          <a:xfrm>
            <a:off x="609600" y="1295400"/>
            <a:ext cx="8153400" cy="5355312"/>
          </a:xfrm>
          <a:prstGeom prst="rect">
            <a:avLst/>
          </a:prstGeom>
        </p:spPr>
        <p:txBody>
          <a:bodyPr wrap="square">
            <a:spAutoFit/>
          </a:bodyPr>
          <a:lstStyle/>
          <a:p>
            <a:pPr algn="just"/>
            <a:r>
              <a:rPr lang="en-US" b="1" dirty="0" smtClean="0"/>
              <a:t>Intelligence</a:t>
            </a:r>
            <a:r>
              <a:rPr lang="en-US" dirty="0" smtClean="0"/>
              <a:t>: The ability to learn and solve problems.</a:t>
            </a:r>
          </a:p>
          <a:p>
            <a:pPr algn="just"/>
            <a:r>
              <a:rPr lang="en-US" dirty="0" smtClean="0"/>
              <a:t>The most common answer that one expects is </a:t>
            </a:r>
            <a:r>
              <a:rPr lang="en-US" b="1" dirty="0" smtClean="0"/>
              <a:t>“to make computers intelligent so that they can act intelligently.</a:t>
            </a:r>
          </a:p>
          <a:p>
            <a:pPr algn="just"/>
            <a:endParaRPr lang="en-US" b="1" dirty="0" smtClean="0"/>
          </a:p>
          <a:p>
            <a:pPr algn="just"/>
            <a:r>
              <a:rPr lang="en-US" dirty="0" smtClean="0"/>
              <a:t>If the computers can, somehow, solve real-world problems, by improving on their own from past experiences, they would be called “</a:t>
            </a:r>
            <a:r>
              <a:rPr lang="en-US" b="1" dirty="0" smtClean="0"/>
              <a:t>intelligent</a:t>
            </a:r>
            <a:r>
              <a:rPr lang="en-US" dirty="0" smtClean="0"/>
              <a:t>”. </a:t>
            </a:r>
          </a:p>
          <a:p>
            <a:pPr algn="just"/>
            <a:endParaRPr lang="en-US" dirty="0" smtClean="0"/>
          </a:p>
          <a:p>
            <a:pPr algn="just"/>
            <a:r>
              <a:rPr lang="en-US" dirty="0" smtClean="0"/>
              <a:t>Thus, the AI systems are more generic(rather than specific), can “think” and are more flexible. </a:t>
            </a:r>
          </a:p>
          <a:p>
            <a:pPr algn="just"/>
            <a:endParaRPr lang="en-US" dirty="0" smtClean="0"/>
          </a:p>
          <a:p>
            <a:pPr algn="just"/>
            <a:r>
              <a:rPr lang="en-US" b="1" dirty="0" smtClean="0"/>
              <a:t>Intelligence</a:t>
            </a:r>
            <a:r>
              <a:rPr lang="en-US" dirty="0" smtClean="0"/>
              <a:t>, as we know, is the ability to acquire and apply knowledge.</a:t>
            </a:r>
          </a:p>
          <a:p>
            <a:pPr algn="just"/>
            <a:endParaRPr lang="en-US" dirty="0" smtClean="0"/>
          </a:p>
          <a:p>
            <a:pPr algn="just"/>
            <a:r>
              <a:rPr lang="en-US" b="1" dirty="0" smtClean="0"/>
              <a:t>Knowledge</a:t>
            </a:r>
            <a:r>
              <a:rPr lang="en-US" dirty="0" smtClean="0"/>
              <a:t> is the information acquired through experience.</a:t>
            </a:r>
          </a:p>
          <a:p>
            <a:pPr algn="just"/>
            <a:endParaRPr lang="en-US" dirty="0" smtClean="0"/>
          </a:p>
          <a:p>
            <a:pPr algn="just"/>
            <a:r>
              <a:rPr lang="en-US" b="1" dirty="0" smtClean="0"/>
              <a:t>Experience</a:t>
            </a:r>
            <a:r>
              <a:rPr lang="en-US" dirty="0" smtClean="0"/>
              <a:t> is the knowledge gained through exposure(training)</a:t>
            </a:r>
          </a:p>
          <a:p>
            <a:pPr algn="just"/>
            <a:r>
              <a:rPr lang="en-US" dirty="0" smtClean="0"/>
              <a:t>Summing the terms up, we get artificial intelligence as the “copy of something natural(i.e., human beings) ‘WHO’ is capable of acquiring and applying the information it has gained through exposure.” </a:t>
            </a:r>
          </a:p>
          <a:p>
            <a:pPr algn="just"/>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a:xfrm>
            <a:off x="628650" y="1524000"/>
            <a:ext cx="7886700" cy="4351338"/>
          </a:xfrm>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40</a:t>
            </a:fld>
            <a:endParaRPr lang="en-US"/>
          </a:p>
        </p:txBody>
      </p:sp>
    </p:spTree>
    <p:extLst>
      <p:ext uri="{BB962C8B-B14F-4D97-AF65-F5344CB8AC3E}">
        <p14:creationId xmlns="" xmlns:p14="http://schemas.microsoft.com/office/powerpoint/2010/main" val="3087123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19800" y="1825625"/>
            <a:ext cx="3097685" cy="2971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41</a:t>
            </a:fld>
            <a:endParaRPr lang="en-US"/>
          </a:p>
        </p:txBody>
      </p:sp>
    </p:spTree>
    <p:extLst>
      <p:ext uri="{BB962C8B-B14F-4D97-AF65-F5344CB8AC3E}">
        <p14:creationId xmlns="" xmlns:p14="http://schemas.microsoft.com/office/powerpoint/2010/main" val="5960905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42</a:t>
            </a:fld>
            <a:endParaRPr lang="en-US"/>
          </a:p>
        </p:txBody>
      </p:sp>
    </p:spTree>
    <p:extLst>
      <p:ext uri="{BB962C8B-B14F-4D97-AF65-F5344CB8AC3E}">
        <p14:creationId xmlns="" xmlns:p14="http://schemas.microsoft.com/office/powerpoint/2010/main" val="106061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sp>
        <p:nvSpPr>
          <p:cNvPr id="3" name="Slide Number Placeholder 2"/>
          <p:cNvSpPr>
            <a:spLocks noGrp="1"/>
          </p:cNvSpPr>
          <p:nvPr>
            <p:ph type="sldNum" sz="quarter" idx="12"/>
          </p:nvPr>
        </p:nvSpPr>
        <p:spPr/>
        <p:txBody>
          <a:bodyPr/>
          <a:lstStyle/>
          <a:p>
            <a:fld id="{BA2883C6-B966-490D-9F64-E25E724E9C20}" type="slidenum">
              <a:rPr lang="en-US" smtClean="0"/>
              <a:pPr/>
              <a:t>43</a:t>
            </a:fld>
            <a:endParaRPr lang="en-US"/>
          </a:p>
        </p:txBody>
      </p:sp>
      <p:pic>
        <p:nvPicPr>
          <p:cNvPr id="1026" name="Picture 2" descr="https://appen.com/wp-content/uploads/2019/04/SLIDER-Appen_image_annotation_05.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9457" y="1371600"/>
            <a:ext cx="8687797" cy="4648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93872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44</a:t>
            </a:fld>
            <a:endParaRPr lang="en-US"/>
          </a:p>
        </p:txBody>
      </p:sp>
    </p:spTree>
    <p:extLst>
      <p:ext uri="{BB962C8B-B14F-4D97-AF65-F5344CB8AC3E}">
        <p14:creationId xmlns="" xmlns:p14="http://schemas.microsoft.com/office/powerpoint/2010/main" val="3057742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45</a:t>
            </a:fld>
            <a:endParaRPr lang="en-US"/>
          </a:p>
        </p:txBody>
      </p:sp>
    </p:spTree>
    <p:extLst>
      <p:ext uri="{BB962C8B-B14F-4D97-AF65-F5344CB8AC3E}">
        <p14:creationId xmlns="" xmlns:p14="http://schemas.microsoft.com/office/powerpoint/2010/main" val="44517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46</a:t>
            </a:fld>
            <a:endParaRPr lang="en-US"/>
          </a:p>
        </p:txBody>
      </p:sp>
    </p:spTree>
    <p:extLst>
      <p:ext uri="{BB962C8B-B14F-4D97-AF65-F5344CB8AC3E}">
        <p14:creationId xmlns="" xmlns:p14="http://schemas.microsoft.com/office/powerpoint/2010/main" val="29196802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47</a:t>
            </a:fld>
            <a:endParaRPr lang="en-US"/>
          </a:p>
        </p:txBody>
      </p:sp>
    </p:spTree>
    <p:extLst>
      <p:ext uri="{BB962C8B-B14F-4D97-AF65-F5344CB8AC3E}">
        <p14:creationId xmlns="" xmlns:p14="http://schemas.microsoft.com/office/powerpoint/2010/main" val="16449268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48</a:t>
            </a:fld>
            <a:endParaRPr lang="en-US"/>
          </a:p>
        </p:txBody>
      </p:sp>
    </p:spTree>
    <p:extLst>
      <p:ext uri="{BB962C8B-B14F-4D97-AF65-F5344CB8AC3E}">
        <p14:creationId xmlns="" xmlns:p14="http://schemas.microsoft.com/office/powerpoint/2010/main" val="3754297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49</a:t>
            </a:fld>
            <a:endParaRPr lang="en-US"/>
          </a:p>
        </p:txBody>
      </p:sp>
    </p:spTree>
    <p:extLst>
      <p:ext uri="{BB962C8B-B14F-4D97-AF65-F5344CB8AC3E}">
        <p14:creationId xmlns="" xmlns:p14="http://schemas.microsoft.com/office/powerpoint/2010/main" val="4268825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8288" y="751276"/>
            <a:ext cx="3749501" cy="537160"/>
          </a:xfrm>
          <a:prstGeom prst="rect">
            <a:avLst/>
          </a:prstGeom>
          <a:noFill/>
          <a:ln/>
        </p:spPr>
        <p:txBody>
          <a:bodyPr wrap="none" lIns="64008" tIns="32004" rIns="64008" bIns="32004" rtlCol="0" anchor="t"/>
          <a:lstStyle/>
          <a:p>
            <a:pPr>
              <a:lnSpc>
                <a:spcPts val="3580"/>
              </a:lnSpc>
            </a:pPr>
            <a:r>
              <a:rPr lang="en-US" sz="2800" b="1" kern="0" spc="-55" dirty="0">
                <a:solidFill>
                  <a:srgbClr val="FF75D3"/>
                </a:solidFill>
                <a:latin typeface="adonis-web" pitchFamily="34" charset="0"/>
                <a:ea typeface="adonis-web" pitchFamily="34" charset="-122"/>
                <a:cs typeface="adonis-web" pitchFamily="34" charset="-120"/>
              </a:rPr>
              <a:t>The Necessity of Learning AI</a:t>
            </a:r>
            <a:endParaRPr lang="en-US" sz="2800" dirty="0"/>
          </a:p>
        </p:txBody>
      </p:sp>
      <p:sp>
        <p:nvSpPr>
          <p:cNvPr id="5" name="Shape 2"/>
          <p:cNvSpPr/>
          <p:nvPr/>
        </p:nvSpPr>
        <p:spPr>
          <a:xfrm>
            <a:off x="468288" y="4002897"/>
            <a:ext cx="8207424" cy="32994"/>
          </a:xfrm>
          <a:prstGeom prst="rect">
            <a:avLst/>
          </a:prstGeom>
          <a:solidFill>
            <a:srgbClr val="D7A1F7"/>
          </a:solidFill>
          <a:ln/>
        </p:spPr>
      </p:sp>
      <p:sp>
        <p:nvSpPr>
          <p:cNvPr id="6" name="Shape 3"/>
          <p:cNvSpPr/>
          <p:nvPr/>
        </p:nvSpPr>
        <p:spPr>
          <a:xfrm>
            <a:off x="2476462" y="4002848"/>
            <a:ext cx="24929" cy="578526"/>
          </a:xfrm>
          <a:prstGeom prst="rect">
            <a:avLst/>
          </a:prstGeom>
          <a:solidFill>
            <a:srgbClr val="D7A1F7"/>
          </a:solidFill>
          <a:ln/>
        </p:spPr>
      </p:sp>
      <p:sp>
        <p:nvSpPr>
          <p:cNvPr id="7" name="Shape 4"/>
          <p:cNvSpPr/>
          <p:nvPr/>
        </p:nvSpPr>
        <p:spPr>
          <a:xfrm>
            <a:off x="2348433" y="3816998"/>
            <a:ext cx="280988" cy="371895"/>
          </a:xfrm>
          <a:prstGeom prst="roundRect">
            <a:avLst>
              <a:gd name="adj" fmla="val 12294"/>
            </a:avLst>
          </a:prstGeom>
          <a:solidFill>
            <a:srgbClr val="EBD0FB"/>
          </a:solidFill>
          <a:ln w="7620">
            <a:solidFill>
              <a:srgbClr val="D7A1F7"/>
            </a:solidFill>
            <a:prstDash val="solid"/>
          </a:ln>
        </p:spPr>
      </p:sp>
      <p:sp>
        <p:nvSpPr>
          <p:cNvPr id="8" name="Text 5"/>
          <p:cNvSpPr/>
          <p:nvPr/>
        </p:nvSpPr>
        <p:spPr>
          <a:xfrm>
            <a:off x="2438401"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1</a:t>
            </a:r>
            <a:endParaRPr lang="en-US" sz="1700" dirty="0"/>
          </a:p>
        </p:txBody>
      </p:sp>
      <p:sp>
        <p:nvSpPr>
          <p:cNvPr id="9" name="Text 6"/>
          <p:cNvSpPr/>
          <p:nvPr/>
        </p:nvSpPr>
        <p:spPr>
          <a:xfrm>
            <a:off x="1800970" y="4746687"/>
            <a:ext cx="1375842"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Enhancing Efficiency</a:t>
            </a:r>
            <a:endParaRPr lang="en-US" sz="1400" dirty="0"/>
          </a:p>
        </p:txBody>
      </p:sp>
      <p:sp>
        <p:nvSpPr>
          <p:cNvPr id="10" name="Text 7"/>
          <p:cNvSpPr/>
          <p:nvPr/>
        </p:nvSpPr>
        <p:spPr>
          <a:xfrm>
            <a:off x="593155"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is known to perform tasks much faster than humans, making machines a great asset to the workforce and creating numerous opportunities for businesses to achieve greater efficiency in their operations.</a:t>
            </a:r>
            <a:endParaRPr lang="en-US" sz="1400" dirty="0"/>
          </a:p>
        </p:txBody>
      </p:sp>
      <p:sp>
        <p:nvSpPr>
          <p:cNvPr id="11" name="Shape 8"/>
          <p:cNvSpPr/>
          <p:nvPr/>
        </p:nvSpPr>
        <p:spPr>
          <a:xfrm>
            <a:off x="4559536" y="3424420"/>
            <a:ext cx="24929" cy="578526"/>
          </a:xfrm>
          <a:prstGeom prst="rect">
            <a:avLst/>
          </a:prstGeom>
          <a:solidFill>
            <a:srgbClr val="D7A1F7"/>
          </a:solidFill>
          <a:ln/>
        </p:spPr>
      </p:sp>
      <p:sp>
        <p:nvSpPr>
          <p:cNvPr id="12" name="Shape 9"/>
          <p:cNvSpPr/>
          <p:nvPr/>
        </p:nvSpPr>
        <p:spPr>
          <a:xfrm>
            <a:off x="4431506" y="3816998"/>
            <a:ext cx="280988" cy="371895"/>
          </a:xfrm>
          <a:prstGeom prst="roundRect">
            <a:avLst>
              <a:gd name="adj" fmla="val 12294"/>
            </a:avLst>
          </a:prstGeom>
          <a:solidFill>
            <a:srgbClr val="EBD0FB"/>
          </a:solidFill>
          <a:ln w="7620">
            <a:solidFill>
              <a:srgbClr val="D7A1F7"/>
            </a:solidFill>
            <a:prstDash val="solid"/>
          </a:ln>
        </p:spPr>
      </p:sp>
      <p:sp>
        <p:nvSpPr>
          <p:cNvPr id="13" name="Text 10"/>
          <p:cNvSpPr/>
          <p:nvPr/>
        </p:nvSpPr>
        <p:spPr>
          <a:xfrm>
            <a:off x="4521474"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2</a:t>
            </a:r>
            <a:endParaRPr lang="en-US" sz="1700" dirty="0"/>
          </a:p>
        </p:txBody>
      </p:sp>
      <p:sp>
        <p:nvSpPr>
          <p:cNvPr id="14" name="Text 11"/>
          <p:cNvSpPr/>
          <p:nvPr/>
        </p:nvSpPr>
        <p:spPr>
          <a:xfrm>
            <a:off x="3918199" y="1652058"/>
            <a:ext cx="1307529"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Enabling Innovation</a:t>
            </a:r>
            <a:endParaRPr lang="en-US" sz="1400" dirty="0"/>
          </a:p>
        </p:txBody>
      </p:sp>
      <p:sp>
        <p:nvSpPr>
          <p:cNvPr id="15" name="Text 12"/>
          <p:cNvSpPr/>
          <p:nvPr/>
        </p:nvSpPr>
        <p:spPr>
          <a:xfrm>
            <a:off x="2066626" y="2069357"/>
            <a:ext cx="5248574" cy="1189749"/>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provides opportunities for innovation with its ability to help businesses better understand consumers' needs and preferences, which can help in target marketing and customer satisfaction. This leads to the creation of new products and services.</a:t>
            </a:r>
            <a:endParaRPr lang="en-US" sz="1400" dirty="0"/>
          </a:p>
        </p:txBody>
      </p:sp>
      <p:sp>
        <p:nvSpPr>
          <p:cNvPr id="16" name="Shape 13"/>
          <p:cNvSpPr/>
          <p:nvPr/>
        </p:nvSpPr>
        <p:spPr>
          <a:xfrm>
            <a:off x="6642609" y="4002848"/>
            <a:ext cx="24929" cy="578526"/>
          </a:xfrm>
          <a:prstGeom prst="rect">
            <a:avLst/>
          </a:prstGeom>
          <a:solidFill>
            <a:srgbClr val="D7A1F7"/>
          </a:solidFill>
          <a:ln/>
        </p:spPr>
      </p:sp>
      <p:sp>
        <p:nvSpPr>
          <p:cNvPr id="17" name="Shape 14"/>
          <p:cNvSpPr/>
          <p:nvPr/>
        </p:nvSpPr>
        <p:spPr>
          <a:xfrm>
            <a:off x="6514579" y="3816998"/>
            <a:ext cx="280988" cy="371895"/>
          </a:xfrm>
          <a:prstGeom prst="roundRect">
            <a:avLst>
              <a:gd name="adj" fmla="val 12294"/>
            </a:avLst>
          </a:prstGeom>
          <a:solidFill>
            <a:srgbClr val="EBD0FB"/>
          </a:solidFill>
          <a:ln w="7620">
            <a:solidFill>
              <a:srgbClr val="D7A1F7"/>
            </a:solidFill>
            <a:prstDash val="solid"/>
          </a:ln>
        </p:spPr>
      </p:sp>
      <p:sp>
        <p:nvSpPr>
          <p:cNvPr id="18" name="Text 15"/>
          <p:cNvSpPr/>
          <p:nvPr/>
        </p:nvSpPr>
        <p:spPr>
          <a:xfrm>
            <a:off x="6604546"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3</a:t>
            </a:r>
            <a:endParaRPr lang="en-US" sz="1700" dirty="0"/>
          </a:p>
        </p:txBody>
      </p:sp>
      <p:sp>
        <p:nvSpPr>
          <p:cNvPr id="19" name="Text 16"/>
          <p:cNvSpPr/>
          <p:nvPr/>
        </p:nvSpPr>
        <p:spPr>
          <a:xfrm>
            <a:off x="5876628" y="4746687"/>
            <a:ext cx="1556817"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Ongoing Advancements</a:t>
            </a:r>
            <a:endParaRPr lang="en-US" sz="1400" dirty="0"/>
          </a:p>
        </p:txBody>
      </p:sp>
      <p:sp>
        <p:nvSpPr>
          <p:cNvPr id="20" name="Text 17"/>
          <p:cNvSpPr/>
          <p:nvPr/>
        </p:nvSpPr>
        <p:spPr>
          <a:xfrm>
            <a:off x="4759300"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AI's capabilities continue to evolve and improve, and learning AI today can help us prepare for the advancements to come and stay ahead of the competition.</a:t>
            </a:r>
            <a:endParaRPr lang="en-US" sz="1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50</a:t>
            </a:fld>
            <a:endParaRPr lang="en-US"/>
          </a:p>
        </p:txBody>
      </p:sp>
    </p:spTree>
    <p:extLst>
      <p:ext uri="{BB962C8B-B14F-4D97-AF65-F5344CB8AC3E}">
        <p14:creationId xmlns="" xmlns:p14="http://schemas.microsoft.com/office/powerpoint/2010/main" val="2907233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51</a:t>
            </a:fld>
            <a:endParaRPr lang="en-US"/>
          </a:p>
        </p:txBody>
      </p:sp>
    </p:spTree>
    <p:extLst>
      <p:ext uri="{BB962C8B-B14F-4D97-AF65-F5344CB8AC3E}">
        <p14:creationId xmlns="" xmlns:p14="http://schemas.microsoft.com/office/powerpoint/2010/main" val="1948766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57200"/>
            <a:ext cx="914400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52</a:t>
            </a:fld>
            <a:endParaRPr lang="en-US"/>
          </a:p>
        </p:txBody>
      </p:sp>
    </p:spTree>
    <p:extLst>
      <p:ext uri="{BB962C8B-B14F-4D97-AF65-F5344CB8AC3E}">
        <p14:creationId xmlns="" xmlns:p14="http://schemas.microsoft.com/office/powerpoint/2010/main" val="38434082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53</a:t>
            </a:fld>
            <a:endParaRPr lang="en-US"/>
          </a:p>
        </p:txBody>
      </p:sp>
    </p:spTree>
    <p:extLst>
      <p:ext uri="{BB962C8B-B14F-4D97-AF65-F5344CB8AC3E}">
        <p14:creationId xmlns="" xmlns:p14="http://schemas.microsoft.com/office/powerpoint/2010/main" val="24357672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54</a:t>
            </a:fld>
            <a:endParaRPr lang="en-US"/>
          </a:p>
        </p:txBody>
      </p:sp>
    </p:spTree>
    <p:extLst>
      <p:ext uri="{BB962C8B-B14F-4D97-AF65-F5344CB8AC3E}">
        <p14:creationId xmlns="" xmlns:p14="http://schemas.microsoft.com/office/powerpoint/2010/main" val="18958152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55</a:t>
            </a:fld>
            <a:endParaRPr lang="en-US"/>
          </a:p>
        </p:txBody>
      </p:sp>
    </p:spTree>
    <p:extLst>
      <p:ext uri="{BB962C8B-B14F-4D97-AF65-F5344CB8AC3E}">
        <p14:creationId xmlns="" xmlns:p14="http://schemas.microsoft.com/office/powerpoint/2010/main" val="16502893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56</a:t>
            </a:fld>
            <a:endParaRPr lang="en-US"/>
          </a:p>
        </p:txBody>
      </p:sp>
    </p:spTree>
    <p:extLst>
      <p:ext uri="{BB962C8B-B14F-4D97-AF65-F5344CB8AC3E}">
        <p14:creationId xmlns="" xmlns:p14="http://schemas.microsoft.com/office/powerpoint/2010/main" val="28166496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85800" y="2819400"/>
            <a:ext cx="7886700" cy="2519363"/>
          </a:xfrm>
        </p:spPr>
        <p:txBody>
          <a:bodyPr>
            <a:normAutofit/>
          </a:bodyPr>
          <a:lstStyle/>
          <a:p>
            <a:pPr marL="0" indent="0" algn="ctr">
              <a:buNone/>
            </a:pPr>
            <a:r>
              <a:rPr lang="en-US" sz="4400" b="1" dirty="0" smtClean="0">
                <a:solidFill>
                  <a:srgbClr val="FF0000"/>
                </a:solidFill>
              </a:rPr>
              <a:t>Thank You</a:t>
            </a:r>
            <a:endParaRPr lang="en-US" sz="4400" b="1" dirty="0" smtClean="0">
              <a:solidFill>
                <a:srgbClr val="FF0000"/>
              </a:solidFill>
            </a:endParaRPr>
          </a:p>
          <a:p>
            <a:pPr marL="0" indent="0" algn="ctr">
              <a:buNone/>
            </a:pPr>
            <a:endParaRPr lang="en-US" sz="4400" b="1" dirty="0">
              <a:solidFill>
                <a:srgbClr val="FF0000"/>
              </a:solidFill>
            </a:endParaRPr>
          </a:p>
        </p:txBody>
      </p:sp>
      <p:sp>
        <p:nvSpPr>
          <p:cNvPr id="4" name="Slide Number Placeholder 3"/>
          <p:cNvSpPr>
            <a:spLocks noGrp="1"/>
          </p:cNvSpPr>
          <p:nvPr>
            <p:ph type="sldNum" sz="quarter" idx="12"/>
          </p:nvPr>
        </p:nvSpPr>
        <p:spPr/>
        <p:txBody>
          <a:bodyPr/>
          <a:lstStyle/>
          <a:p>
            <a:fld id="{BA2883C6-B966-490D-9F64-E25E724E9C20}" type="slidenum">
              <a:rPr lang="en-US" smtClean="0"/>
              <a:pPr/>
              <a:t>57</a:t>
            </a:fld>
            <a:endParaRPr lang="en-US"/>
          </a:p>
        </p:txBody>
      </p:sp>
    </p:spTree>
    <p:extLst>
      <p:ext uri="{BB962C8B-B14F-4D97-AF65-F5344CB8AC3E}">
        <p14:creationId xmlns="" xmlns:p14="http://schemas.microsoft.com/office/powerpoint/2010/main" val="493256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09600" y="533400"/>
            <a:ext cx="4108773" cy="634664"/>
          </a:xfrm>
          <a:prstGeom prst="rect">
            <a:avLst/>
          </a:prstGeom>
          <a:noFill/>
          <a:ln/>
        </p:spPr>
        <p:txBody>
          <a:bodyPr wrap="none" lIns="64008" tIns="32004" rIns="64008" bIns="32004" rtlCol="0" anchor="t"/>
          <a:lstStyle/>
          <a:p>
            <a:pPr>
              <a:lnSpc>
                <a:spcPts val="4229"/>
              </a:lnSpc>
            </a:pPr>
            <a:r>
              <a:rPr lang="en-US" sz="3300" b="1" kern="0" spc="-65" dirty="0">
                <a:solidFill>
                  <a:srgbClr val="FF75D3"/>
                </a:solidFill>
                <a:latin typeface="adonis-web" pitchFamily="34" charset="0"/>
                <a:ea typeface="adonis-web" pitchFamily="34" charset="-122"/>
                <a:cs typeface="adonis-web" pitchFamily="34" charset="-120"/>
              </a:rPr>
              <a:t>Understanding Intelligence</a:t>
            </a:r>
            <a:endParaRPr lang="en-US" sz="3300" dirty="0"/>
          </a:p>
        </p:txBody>
      </p:sp>
      <p:sp>
        <p:nvSpPr>
          <p:cNvPr id="5" name="Shape 2"/>
          <p:cNvSpPr/>
          <p:nvPr/>
        </p:nvSpPr>
        <p:spPr>
          <a:xfrm>
            <a:off x="553269" y="1447800"/>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Definition</a:t>
            </a:r>
            <a:endParaRPr lang="en-US" sz="1600" dirty="0"/>
          </a:p>
        </p:txBody>
      </p:sp>
      <p:sp>
        <p:nvSpPr>
          <p:cNvPr id="7" name="Text 4"/>
          <p:cNvSpPr/>
          <p:nvPr/>
        </p:nvSpPr>
        <p:spPr>
          <a:xfrm>
            <a:off x="705520" y="2142346"/>
            <a:ext cx="2276326" cy="2109048"/>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Artificial Intelligence simulates human intelligence and abilities. It includes learning, reasoning, and self-correction by utilizing the advancements in machine learning to improve computer systems.</a:t>
            </a:r>
            <a:endParaRPr lang="en-US" sz="1300" dirty="0"/>
          </a:p>
        </p:txBody>
      </p:sp>
      <p:sp>
        <p:nvSpPr>
          <p:cNvPr id="8" name="Shape 5"/>
          <p:cNvSpPr/>
          <p:nvPr/>
        </p:nvSpPr>
        <p:spPr>
          <a:xfrm>
            <a:off x="3281586" y="1447800"/>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433837" y="1826174"/>
            <a:ext cx="1631231"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The Importance of AI</a:t>
            </a:r>
            <a:endParaRPr lang="en-US" sz="1600" dirty="0"/>
          </a:p>
        </p:txBody>
      </p:sp>
      <p:sp>
        <p:nvSpPr>
          <p:cNvPr id="10" name="Text 7"/>
          <p:cNvSpPr/>
          <p:nvPr/>
        </p:nvSpPr>
        <p:spPr>
          <a:xfrm>
            <a:off x="3433837" y="2142346"/>
            <a:ext cx="2276326" cy="2460556"/>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 important as it enables machines to make our lives easier by performing tasks quicker and more efficiently than humans. Robotics and IoT devices create opportunities for AI to provide significant contributions to various industries.</a:t>
            </a:r>
            <a:endParaRPr lang="en-US" sz="1300" dirty="0"/>
          </a:p>
        </p:txBody>
      </p:sp>
      <p:sp>
        <p:nvSpPr>
          <p:cNvPr id="11" name="Shape 8"/>
          <p:cNvSpPr/>
          <p:nvPr/>
        </p:nvSpPr>
        <p:spPr>
          <a:xfrm>
            <a:off x="6009903" y="1447800"/>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162155"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AI's Limitations</a:t>
            </a:r>
            <a:endParaRPr lang="en-US" sz="1600" dirty="0"/>
          </a:p>
        </p:txBody>
      </p:sp>
      <p:sp>
        <p:nvSpPr>
          <p:cNvPr id="13" name="Text 10"/>
          <p:cNvSpPr/>
          <p:nvPr/>
        </p:nvSpPr>
        <p:spPr>
          <a:xfrm>
            <a:off x="6162155" y="2142346"/>
            <a:ext cx="2276326" cy="2812063"/>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isn't designed to replace humans; it's intended for significant human enhancement and contribution. The breakthroughs in machine learning indicate a significant increase in complex data tasks that require human intervention and neural creativity, which AI currently lacks.</a:t>
            </a:r>
            <a:endParaRPr lang="en-US" sz="13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p:cNvPicPr>
            <a:picLocks noChangeAspect="1"/>
          </p:cNvPicPr>
          <p:nvPr/>
        </p:nvPicPr>
        <p:blipFill>
          <a:blip r:embed="rId2"/>
          <a:stretch>
            <a:fillRect/>
          </a:stretch>
        </p:blipFill>
        <p:spPr>
          <a:xfrm>
            <a:off x="0" y="0"/>
            <a:ext cx="9144000" cy="6807573"/>
          </a:xfrm>
          <a:prstGeom prst="rect">
            <a:avLst/>
          </a:prstGeom>
        </p:spPr>
      </p:pic>
      <p:sp>
        <p:nvSpPr>
          <p:cNvPr id="5"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r>
              <a:rPr lang="en-US" b="1" dirty="0"/>
              <a:t>What is Intelligence</a:t>
            </a:r>
            <a:r>
              <a:rPr lang="en-US" b="1" dirty="0" smtClean="0"/>
              <a:t>? Let’s Discuss…</a:t>
            </a:r>
            <a:endParaRPr lang="en-US" b="1"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smtClean="0"/>
              <a:t>super powered </a:t>
            </a:r>
            <a:r>
              <a:rPr lang="en-US" dirty="0"/>
              <a:t>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
        <p:nvSpPr>
          <p:cNvPr id="2" name="Slide Number Placeholder 1"/>
          <p:cNvSpPr>
            <a:spLocks noGrp="1"/>
          </p:cNvSpPr>
          <p:nvPr>
            <p:ph type="sldNum" sz="quarter" idx="12"/>
          </p:nvPr>
        </p:nvSpPr>
        <p:spPr/>
        <p:txBody>
          <a:bodyPr/>
          <a:lstStyle/>
          <a:p>
            <a:fld id="{BA2883C6-B966-490D-9F64-E25E724E9C20}" type="slidenum">
              <a:rPr lang="en-US" smtClean="0"/>
              <a:pPr/>
              <a:t>7</a:t>
            </a:fld>
            <a:endParaRPr lang="en-US"/>
          </a:p>
        </p:txBody>
      </p:sp>
    </p:spTree>
    <p:extLst>
      <p:ext uri="{BB962C8B-B14F-4D97-AF65-F5344CB8AC3E}">
        <p14:creationId xmlns="" xmlns:p14="http://schemas.microsoft.com/office/powerpoint/2010/main" val="2152006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a:xfrm>
            <a:off x="609600" y="304800"/>
            <a:ext cx="7886700" cy="1325563"/>
          </a:xfrm>
        </p:spPr>
        <p:txBody>
          <a:bodyPr/>
          <a:lstStyle/>
          <a:p>
            <a:pPr lvl="0"/>
            <a:r>
              <a:rPr lang="en-US" dirty="0"/>
              <a:t>Types </a:t>
            </a:r>
            <a:r>
              <a:rPr lang="en-US" dirty="0" smtClean="0"/>
              <a:t>of Artificial Intelligence</a:t>
            </a:r>
            <a:endParaRPr lang="en-US" dirty="0"/>
          </a:p>
        </p:txBody>
      </p:sp>
      <p:sp>
        <p:nvSpPr>
          <p:cNvPr id="7" name="Content Placeholder 6"/>
          <p:cNvSpPr>
            <a:spLocks noGrp="1"/>
          </p:cNvSpPr>
          <p:nvPr>
            <p:ph idx="1"/>
          </p:nvPr>
        </p:nvSpPr>
        <p:spPr>
          <a:xfrm>
            <a:off x="609600" y="1447800"/>
            <a:ext cx="8077200" cy="5032375"/>
          </a:xfrm>
        </p:spPr>
        <p:txBody>
          <a:bodyPr>
            <a:normAutofit/>
          </a:bodyPr>
          <a:lstStyle/>
          <a:p>
            <a:pPr algn="just"/>
            <a:r>
              <a:rPr lang="en-US" dirty="0"/>
              <a:t>There are other types of A.I. the more tech-oriented crowd observes</a:t>
            </a:r>
            <a:r>
              <a:rPr lang="en-US" dirty="0" smtClean="0"/>
              <a:t>.</a:t>
            </a:r>
          </a:p>
          <a:p>
            <a:pPr algn="just"/>
            <a:r>
              <a:rPr lang="en-US" b="1" dirty="0"/>
              <a:t>Artificial narrow intelligence</a:t>
            </a:r>
            <a:r>
              <a:rPr lang="en-US" dirty="0"/>
              <a:t> (ANI), which has a narrow range of abilities;</a:t>
            </a:r>
          </a:p>
          <a:p>
            <a:pPr algn="just"/>
            <a:r>
              <a:rPr lang="en-US" b="1" dirty="0"/>
              <a:t>Artificial general intelligence</a:t>
            </a:r>
            <a:r>
              <a:rPr lang="en-US" dirty="0"/>
              <a:t> (AGI), which is on par with human capabilities; or</a:t>
            </a:r>
          </a:p>
          <a:p>
            <a:pPr algn="just"/>
            <a:r>
              <a:rPr lang="en-US" b="1" dirty="0"/>
              <a:t>Artificial superintelligence</a:t>
            </a:r>
            <a:r>
              <a:rPr lang="en-US" dirty="0"/>
              <a:t> (ASI), which is more capable than a human.</a:t>
            </a:r>
          </a:p>
          <a:p>
            <a:pPr algn="just"/>
            <a:endParaRPr lang="en-US" dirty="0" smtClean="0"/>
          </a:p>
          <a:p>
            <a:pPr lvl="1" algn="just"/>
            <a:r>
              <a:rPr lang="en-US" sz="2000" dirty="0"/>
              <a:t>Artificial narrow intelligence (ANI), also referred to as weak AI or narrow AI, is the only type of artificial intelligence we have successfully realized to date. </a:t>
            </a:r>
            <a:endParaRPr lang="en-US" sz="2000" dirty="0" smtClean="0"/>
          </a:p>
          <a:p>
            <a:pPr lvl="1" algn="just"/>
            <a:r>
              <a:rPr lang="en-US" sz="2000" dirty="0" smtClean="0"/>
              <a:t>Narrow </a:t>
            </a:r>
            <a:r>
              <a:rPr lang="en-US" sz="2000" dirty="0"/>
              <a:t>AI is goal-oriented, designed to perform singular tasks - i.e. </a:t>
            </a:r>
            <a:r>
              <a:rPr lang="en-US" sz="2000" dirty="0" smtClean="0"/>
              <a:t>facial </a:t>
            </a:r>
            <a:r>
              <a:rPr lang="en-US" sz="2000" dirty="0"/>
              <a:t>recognition, speech recognition/voice </a:t>
            </a:r>
            <a:r>
              <a:rPr lang="en-US" dirty="0"/>
              <a:t>assistants, driving a car, or searching the internet - and is very intelligent at completing the specific task it is programmed to do.</a:t>
            </a:r>
          </a:p>
        </p:txBody>
      </p:sp>
      <p:sp>
        <p:nvSpPr>
          <p:cNvPr id="2" name="Slide Number Placeholder 1"/>
          <p:cNvSpPr>
            <a:spLocks noGrp="1"/>
          </p:cNvSpPr>
          <p:nvPr>
            <p:ph type="sldNum" sz="quarter" idx="12"/>
          </p:nvPr>
        </p:nvSpPr>
        <p:spPr/>
        <p:txBody>
          <a:bodyPr/>
          <a:lstStyle/>
          <a:p>
            <a:fld id="{BA2883C6-B966-490D-9F64-E25E724E9C20}" type="slidenum">
              <a:rPr lang="en-US" smtClean="0"/>
              <a:pPr/>
              <a:t>8</a:t>
            </a:fld>
            <a:endParaRPr lang="en-US"/>
          </a:p>
        </p:txBody>
      </p:sp>
    </p:spTree>
    <p:extLst>
      <p:ext uri="{BB962C8B-B14F-4D97-AF65-F5344CB8AC3E}">
        <p14:creationId xmlns="" xmlns:p14="http://schemas.microsoft.com/office/powerpoint/2010/main" val="1797873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9</a:t>
            </a:fld>
            <a:endParaRPr lang="en-US"/>
          </a:p>
        </p:txBody>
      </p:sp>
    </p:spTree>
    <p:extLst>
      <p:ext uri="{BB962C8B-B14F-4D97-AF65-F5344CB8AC3E}">
        <p14:creationId xmlns="" xmlns:p14="http://schemas.microsoft.com/office/powerpoint/2010/main" val="2158265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1906</TotalTime>
  <Words>3083</Words>
  <Application>Microsoft Office PowerPoint</Application>
  <PresentationFormat>On-screen Show (4:3)</PresentationFormat>
  <Paragraphs>341</Paragraphs>
  <Slides>57</Slides>
  <Notes>14</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Module 6 ARTIFICIAL INTELLIGENCE</vt:lpstr>
      <vt:lpstr>Slide 2</vt:lpstr>
      <vt:lpstr>Slide 3</vt:lpstr>
      <vt:lpstr>Slide 4</vt:lpstr>
      <vt:lpstr>Slide 5</vt:lpstr>
      <vt:lpstr>Slide 6</vt:lpstr>
      <vt:lpstr>What is Intelligence? Let’s Discuss…</vt:lpstr>
      <vt:lpstr>Types of Artificial Intelligence</vt:lpstr>
      <vt:lpstr>Slide 9</vt:lpstr>
      <vt:lpstr>Slide 10</vt:lpstr>
      <vt:lpstr> </vt:lpstr>
      <vt:lpstr>Slide 12</vt:lpstr>
      <vt:lpstr> </vt:lpstr>
      <vt:lpstr>Slide 14</vt:lpstr>
      <vt:lpstr>Slide 15</vt:lpstr>
      <vt:lpstr>Is AI dangerous? Will robots take over the world?</vt:lpstr>
      <vt:lpstr>Slide 17</vt:lpstr>
      <vt:lpstr>Slide 18</vt:lpstr>
      <vt:lpstr>Slide 19</vt:lpstr>
      <vt:lpstr>Slide 20</vt:lpstr>
      <vt:lpstr>Slide 21</vt:lpstr>
      <vt:lpstr>Slide 22</vt:lpstr>
      <vt:lpstr>Slide 23</vt:lpstr>
      <vt:lpstr>Introduction to Neural networks </vt:lpstr>
      <vt:lpstr>What is Neural networks ?</vt:lpstr>
      <vt:lpstr>Slide 26</vt:lpstr>
      <vt:lpstr>Artificial Neural Network (ANN)</vt:lpstr>
      <vt:lpstr> </vt:lpstr>
      <vt:lpstr>Artificial Neural Network (ANN) </vt:lpstr>
      <vt:lpstr>Convolution Neural Network (CNN)</vt:lpstr>
      <vt:lpstr> </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Computer vision</vt:lpstr>
      <vt:lpstr>Slide 44</vt:lpstr>
      <vt:lpstr>Slide 45</vt:lpstr>
      <vt:lpstr>What's it to visualize?</vt:lpstr>
      <vt:lpstr>Applications and Future of OpenCV </vt:lpstr>
      <vt:lpstr>Role of Artificial Intelligence in Health Care </vt:lpstr>
      <vt:lpstr>Applications of AI in Healthcare</vt:lpstr>
      <vt:lpstr>Slide 50</vt:lpstr>
      <vt:lpstr>Slide 51</vt:lpstr>
      <vt:lpstr>Slide 52</vt:lpstr>
      <vt:lpstr>Slide 53</vt:lpstr>
      <vt:lpstr> </vt:lpstr>
      <vt:lpstr> </vt:lpstr>
      <vt:lpstr> </vt:lpstr>
      <vt:lpstr> </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Nextingo</cp:lastModifiedBy>
  <cp:revision>113</cp:revision>
  <dcterms:created xsi:type="dcterms:W3CDTF">2022-08-31T13:58:02Z</dcterms:created>
  <dcterms:modified xsi:type="dcterms:W3CDTF">2023-08-06T08:37:16Z</dcterms:modified>
</cp:coreProperties>
</file>